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7" r:id="rId2"/>
    <p:sldMasterId id="2147483689" r:id="rId3"/>
    <p:sldMasterId id="2147483772" r:id="rId4"/>
    <p:sldMasterId id="2147484165" r:id="rId5"/>
  </p:sldMasterIdLst>
  <p:notesMasterIdLst>
    <p:notesMasterId r:id="rId38"/>
  </p:notesMasterIdLst>
  <p:handoutMasterIdLst>
    <p:handoutMasterId r:id="rId39"/>
  </p:handoutMasterIdLst>
  <p:sldIdLst>
    <p:sldId id="301" r:id="rId6"/>
    <p:sldId id="280" r:id="rId7"/>
    <p:sldId id="281" r:id="rId8"/>
    <p:sldId id="257" r:id="rId9"/>
    <p:sldId id="269" r:id="rId10"/>
    <p:sldId id="273" r:id="rId11"/>
    <p:sldId id="276" r:id="rId12"/>
    <p:sldId id="271" r:id="rId13"/>
    <p:sldId id="282" r:id="rId14"/>
    <p:sldId id="264" r:id="rId15"/>
    <p:sldId id="278" r:id="rId16"/>
    <p:sldId id="279" r:id="rId17"/>
    <p:sldId id="288" r:id="rId18"/>
    <p:sldId id="272" r:id="rId19"/>
    <p:sldId id="289" r:id="rId20"/>
    <p:sldId id="290" r:id="rId21"/>
    <p:sldId id="291" r:id="rId22"/>
    <p:sldId id="292" r:id="rId23"/>
    <p:sldId id="293" r:id="rId24"/>
    <p:sldId id="294" r:id="rId25"/>
    <p:sldId id="284" r:id="rId26"/>
    <p:sldId id="285" r:id="rId27"/>
    <p:sldId id="286" r:id="rId28"/>
    <p:sldId id="287" r:id="rId29"/>
    <p:sldId id="265" r:id="rId30"/>
    <p:sldId id="268" r:id="rId31"/>
    <p:sldId id="296" r:id="rId32"/>
    <p:sldId id="295" r:id="rId33"/>
    <p:sldId id="297" r:id="rId34"/>
    <p:sldId id="298" r:id="rId35"/>
    <p:sldId id="299" r:id="rId36"/>
    <p:sldId id="302" r:id="rId3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00FF"/>
    <a:srgbClr val="000000"/>
    <a:srgbClr val="99FF33"/>
    <a:srgbClr val="00FF00"/>
    <a:srgbClr val="336600"/>
    <a:srgbClr val="333399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300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20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6224793B-509F-43B3-802D-EA56054BDAEF}" type="datetime1">
              <a:rPr lang="zh-CN" altLang="en-US"/>
              <a:pPr>
                <a:defRPr/>
              </a:pPr>
              <a:t>2016-12-21</a:t>
            </a:fld>
            <a:endParaRPr lang="en-US" altLang="zh-CN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D35ED70D-0673-4FAD-82EE-F3173191D0C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765100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9F64DE9-272E-4686-A320-99F14AD309D3}" type="datetime1">
              <a:rPr lang="zh-CN" altLang="en-US"/>
              <a:pPr>
                <a:defRPr/>
              </a:pPr>
              <a:t>2016-12-21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8C58E582-9C81-4E23-9E9A-8E4B10EB889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89722260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5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58E582-9C81-4E23-9E9A-8E4B10EB8891}" type="slidenum">
              <a:rPr lang="zh-CN" altLang="en-US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1374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58E582-9C81-4E23-9E9A-8E4B10EB8891}" type="slidenum">
              <a:rPr lang="zh-CN" altLang="en-US" smtClean="0"/>
              <a:pPr>
                <a:defRPr/>
              </a:pPr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96575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E:\制作工作\2014\1\PPT模板\样例\9 小学语文\模板1-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2412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39552" y="2420888"/>
            <a:ext cx="8064896" cy="2016224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1D000-B036-4334-883B-C20536C34CCF}" type="datetimeFigureOut">
              <a:rPr lang="zh-CN" altLang="en-US"/>
              <a:pPr>
                <a:defRPr/>
              </a:pPr>
              <a:t>2016-12-21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536DF-54DB-406D-B620-5539C8CA9EE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70749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5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6FF1C3-4B91-4AF6-9937-05E4F60C861D}" type="datetimeFigureOut">
              <a:rPr lang="zh-CN" altLang="en-US"/>
              <a:pPr>
                <a:defRPr/>
              </a:pPr>
              <a:t>2016-12-21</a:t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FE3DA6-DBDB-4ED6-AC71-EB645B226D9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297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506D7D-976E-406F-B93C-B6422EC1ACC4}" type="datetimeFigureOut">
              <a:rPr lang="zh-CN" altLang="en-US"/>
              <a:pPr>
                <a:defRPr/>
              </a:pPr>
              <a:t>2016-12-21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EFBDD-29F7-4127-B825-859F1E77F4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2216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7"/>
          <p:cNvSpPr/>
          <p:nvPr/>
        </p:nvSpPr>
        <p:spPr>
          <a:xfrm>
            <a:off x="2786063" y="1054100"/>
            <a:ext cx="5903912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3EE67-0350-422C-9DD2-823C71B1ED00}" type="datetimeFigureOut">
              <a:rPr lang="zh-CN" altLang="en-US"/>
              <a:pPr>
                <a:defRPr/>
              </a:pPr>
              <a:t>2016-12-21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D4D33D-225D-4892-BE8D-D696B84400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1448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/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FC45F-612A-417D-A4FC-4D933FB07814}" type="datetimeFigureOut">
              <a:rPr lang="zh-CN" altLang="en-US"/>
              <a:pPr>
                <a:defRPr/>
              </a:pPr>
              <a:t>2016-12-21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563A9-9271-4EB1-8E8A-80DF8D7EBA4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5564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5BA0F-F8A7-4579-A9BF-CC74F7C38ABB}" type="datetimeFigureOut">
              <a:rPr lang="zh-CN" altLang="en-US"/>
              <a:pPr>
                <a:defRPr/>
              </a:pPr>
              <a:t>2016-12-21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C52A69-4D15-4B23-91BE-45E5223667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1877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D06651-7626-4E69-A24E-7496F089080D}" type="datetimeFigureOut">
              <a:rPr lang="zh-CN" altLang="en-US"/>
              <a:pPr>
                <a:defRPr/>
              </a:pPr>
              <a:t>2016-12-21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EE9804-BC8B-4C42-843D-3542E226CD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8679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A7D06313-2D74-4820-BE6A-890B5625429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235086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D34DAE84-B89F-460A-9B17-BAD1B9C546A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826825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897C5502-CD57-40CD-81F6-F286E4C8100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608987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DB8DF0BF-5366-45B2-84B7-825270B8865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61759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9632" y="332656"/>
            <a:ext cx="7704856" cy="778098"/>
          </a:xfrm>
        </p:spPr>
        <p:txBody>
          <a:bodyPr/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800"/>
            </a:lvl2pPr>
            <a:lvl3pPr>
              <a:defRPr sz="2800"/>
            </a:lvl3pPr>
            <a:lvl4pPr>
              <a:defRPr sz="2800"/>
            </a:lvl4pPr>
            <a:lvl5pPr>
              <a:defRPr sz="2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B84DE5-2873-4FF1-902E-BADD8E4E7EF1}" type="datetimeFigureOut">
              <a:rPr lang="zh-CN" altLang="en-US"/>
              <a:pPr>
                <a:defRPr/>
              </a:pPr>
              <a:t>2016-12-21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67F9C-742B-41A0-939A-A5CBF05BBDA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957859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1A00432A-0CF2-4F2D-89A4-34E6EE5B3E4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66346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74ED28E4-5616-4F4F-AB74-832AF1EDEFB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653932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6DF64EEB-CB0C-4F84-994E-7C24689FDEF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857464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E68B0E70-7D61-4544-8662-597F6A45A8B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9280020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6441D2B4-A38D-4FA7-9BF8-FB2C86F9ED8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028550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82F4D56F-D496-4701-950F-0B9D52940E8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089213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1053306D-7B1A-452D-B851-53C0633C05B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162191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24848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24568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2769123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FC24B2-7797-4B64-A1CD-5FB05C15850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361039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98846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4222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476081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709991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4750391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7907839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41408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167368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70935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788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B84DE5-2873-4FF1-902E-BADD8E4E7EF1}" type="datetimeFigureOut">
              <a:rPr lang="zh-CN" altLang="en-US"/>
              <a:pPr>
                <a:defRPr/>
              </a:pPr>
              <a:t>2016-12-21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F7AA5-70EC-4CE6-A2F7-B8DA47DC772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590713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54485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887208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45486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99077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239217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805330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315675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028208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748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685800" y="3197225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0B002D-6ADD-43EF-9D56-BDB57CA08AF3}" type="datetimeFigureOut">
              <a:rPr lang="zh-CN" altLang="en-US"/>
              <a:pPr>
                <a:defRPr/>
              </a:pPr>
              <a:t>2016-12-21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46195-31B4-46A1-A1D3-2619423858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984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73025" y="6400800"/>
            <a:ext cx="3200400" cy="2841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8FE13F-4478-4797-9328-3F31E80C9330}" type="datetimeFigureOut">
              <a:rPr lang="zh-CN" altLang="en-US"/>
              <a:pPr>
                <a:defRPr/>
              </a:pPr>
              <a:t>2016-12-21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825" y="6400800"/>
            <a:ext cx="3733800" cy="2841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F5A713-3759-4000-AB43-7777C89FD6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687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685800" y="3143250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41CF5E-2E74-4F7C-A45D-D9348EB0E634}" type="datetimeFigureOut">
              <a:rPr lang="zh-CN" altLang="en-US"/>
              <a:pPr>
                <a:defRPr/>
              </a:pPr>
              <a:t>2016-12-21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A429FC-EB93-46A4-ACC1-F1F93CEEB5A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38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7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D2A5B8-3279-44B1-99EB-47CE53EF5CCC}" type="datetimeFigureOut">
              <a:rPr lang="zh-CN" altLang="en-US"/>
              <a:pPr>
                <a:defRPr/>
              </a:pPr>
              <a:t>2016-12-21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618A9B-C96D-4A06-A070-719B2244A2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314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9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6495A-676C-4CF8-9077-40B4AFA1DBDA}" type="datetimeFigureOut">
              <a:rPr lang="zh-CN" altLang="en-US"/>
              <a:pPr>
                <a:defRPr/>
              </a:pPr>
              <a:t>2016-12-21</a:t>
            </a:fld>
            <a:endParaRPr lang="zh-CN" altLang="en-US"/>
          </a:p>
        </p:txBody>
      </p:sp>
      <p:sp>
        <p:nvSpPr>
          <p:cNvPr id="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CC37A8-BB01-460E-A01B-1DD2EC70A4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698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image" Target="../media/image9.jpeg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image" Target="../media/image8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</p:nvPr>
        </p:nvSpPr>
        <p:spPr bwMode="auto">
          <a:xfrm>
            <a:off x="468313" y="274638"/>
            <a:ext cx="7775575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9B84DE5-2873-4FF1-902E-BADD8E4E7EF1}" type="datetimeFigureOut">
              <a:rPr lang="zh-CN" altLang="en-US"/>
              <a:pPr>
                <a:defRPr/>
              </a:pPr>
              <a:t>2016-12-21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6731159-5313-4520-B8BE-EAABF6F5FEE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3079" name="Picture 8" descr="E:\制作工作\2014\1\PPT模板\样例\9 小学语文\模板1-2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2412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42" r:id="rId1"/>
    <p:sldLayoutId id="2147484096" r:id="rId2"/>
    <p:sldLayoutId id="2147484143" r:id="rId3"/>
    <p:sldLayoutId id="2147484095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613"/>
            <a:ext cx="9144000" cy="179387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99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4100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68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rgbClr val="2F2F2F">
                    <a:lumMod val="75000"/>
                    <a:lumOff val="25000"/>
                  </a:srgb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1D06651-7626-4E69-A24E-7496F089080D}" type="datetimeFigureOut">
              <a:rPr lang="zh-CN" altLang="en-US"/>
              <a:pPr>
                <a:defRPr/>
              </a:pPr>
              <a:t>2016-12-21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rgbClr val="2F2F2F">
                    <a:lumMod val="75000"/>
                    <a:lumOff val="25000"/>
                  </a:srgb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 b="0">
                <a:solidFill>
                  <a:srgbClr val="2F2F2F">
                    <a:lumMod val="75000"/>
                    <a:lumOff val="25000"/>
                  </a:srgb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FF49AF1-E1E0-46E8-BB84-5E307F8AF2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4" r:id="rId1"/>
    <p:sldLayoutId id="2147484145" r:id="rId2"/>
    <p:sldLayoutId id="2147484146" r:id="rId3"/>
    <p:sldLayoutId id="2147484147" r:id="rId4"/>
    <p:sldLayoutId id="2147484148" r:id="rId5"/>
    <p:sldLayoutId id="2147484149" r:id="rId6"/>
    <p:sldLayoutId id="2147484150" r:id="rId7"/>
    <p:sldLayoutId id="2147484151" r:id="rId8"/>
    <p:sldLayoutId id="2147484152" r:id="rId9"/>
    <p:sldLayoutId id="2147484153" r:id="rId10"/>
    <p:sldLayoutId id="214748409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ß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Þ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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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  <a:latin typeface="Arial" charset="0"/>
                <a:ea typeface="方正喵呜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  <a:latin typeface="Arial" charset="0"/>
                <a:ea typeface="方正喵呜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  <a:latin typeface="Arial" charset="0"/>
                <a:ea typeface="方正喵呜体" pitchFamily="2" charset="-122"/>
              </a:defRPr>
            </a:lvl1pPr>
          </a:lstStyle>
          <a:p>
            <a:pPr>
              <a:defRPr/>
            </a:pPr>
            <a:fld id="{A3E0D335-D746-4897-B920-BEA95B700B5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4" r:id="rId1"/>
    <p:sldLayoutId id="2147484155" r:id="rId2"/>
    <p:sldLayoutId id="2147484156" r:id="rId3"/>
    <p:sldLayoutId id="2147484157" r:id="rId4"/>
    <p:sldLayoutId id="2147484158" r:id="rId5"/>
    <p:sldLayoutId id="2147484159" r:id="rId6"/>
    <p:sldLayoutId id="2147484160" r:id="rId7"/>
    <p:sldLayoutId id="2147484161" r:id="rId8"/>
    <p:sldLayoutId id="2147484162" r:id="rId9"/>
    <p:sldLayoutId id="2147484163" r:id="rId10"/>
    <p:sldLayoutId id="214748416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2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Oval 3"/>
          <p:cNvSpPr>
            <a:spLocks noChangeArrowheads="1"/>
          </p:cNvSpPr>
          <p:nvPr userDrawn="1"/>
        </p:nvSpPr>
        <p:spPr bwMode="auto">
          <a:xfrm>
            <a:off x="8763000" y="2743200"/>
            <a:ext cx="381000" cy="2286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rgbClr val="FFE5E5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6149" name="Picture 5" descr="4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5200" y="0"/>
            <a:ext cx="18288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 descr="IO84B4NWSKUX)O2[EW`YUQU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96200" y="6096000"/>
            <a:ext cx="14478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5" name="Oval 7"/>
          <p:cNvSpPr>
            <a:spLocks noChangeArrowheads="1"/>
          </p:cNvSpPr>
          <p:nvPr userDrawn="1"/>
        </p:nvSpPr>
        <p:spPr bwMode="auto">
          <a:xfrm>
            <a:off x="8153400" y="457200"/>
            <a:ext cx="457200" cy="3810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176" name="Oval 8"/>
          <p:cNvSpPr>
            <a:spLocks noChangeArrowheads="1"/>
          </p:cNvSpPr>
          <p:nvPr userDrawn="1"/>
        </p:nvSpPr>
        <p:spPr bwMode="auto">
          <a:xfrm>
            <a:off x="8610600" y="914400"/>
            <a:ext cx="381000" cy="3810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177" name="Oval 9"/>
          <p:cNvSpPr>
            <a:spLocks noChangeArrowheads="1"/>
          </p:cNvSpPr>
          <p:nvPr userDrawn="1"/>
        </p:nvSpPr>
        <p:spPr bwMode="auto">
          <a:xfrm>
            <a:off x="8153400" y="1524000"/>
            <a:ext cx="533400" cy="3048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178" name="Oval 10"/>
          <p:cNvSpPr>
            <a:spLocks noChangeArrowheads="1"/>
          </p:cNvSpPr>
          <p:nvPr userDrawn="1"/>
        </p:nvSpPr>
        <p:spPr bwMode="auto">
          <a:xfrm>
            <a:off x="8153400" y="1524000"/>
            <a:ext cx="3048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179" name="Oval 11"/>
          <p:cNvSpPr>
            <a:spLocks noChangeArrowheads="1"/>
          </p:cNvSpPr>
          <p:nvPr userDrawn="1"/>
        </p:nvSpPr>
        <p:spPr bwMode="auto">
          <a:xfrm>
            <a:off x="8458200" y="1524000"/>
            <a:ext cx="228600" cy="3048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36" name="Oval 12"/>
          <p:cNvSpPr>
            <a:spLocks noChangeArrowheads="1"/>
          </p:cNvSpPr>
          <p:nvPr userDrawn="1"/>
        </p:nvSpPr>
        <p:spPr bwMode="auto">
          <a:xfrm>
            <a:off x="8458200" y="2057400"/>
            <a:ext cx="457200" cy="3810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rgbClr val="FFE5E5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7" name="Oval 13"/>
          <p:cNvSpPr>
            <a:spLocks noChangeArrowheads="1"/>
          </p:cNvSpPr>
          <p:nvPr userDrawn="1"/>
        </p:nvSpPr>
        <p:spPr bwMode="auto">
          <a:xfrm>
            <a:off x="8382000" y="2057400"/>
            <a:ext cx="152400" cy="3048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rgbClr val="FFE5E5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8" name="Oval 14"/>
          <p:cNvSpPr>
            <a:spLocks noChangeArrowheads="1"/>
          </p:cNvSpPr>
          <p:nvPr userDrawn="1"/>
        </p:nvSpPr>
        <p:spPr bwMode="auto">
          <a:xfrm>
            <a:off x="8153400" y="3352800"/>
            <a:ext cx="685800" cy="3048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rgbClr val="FFE5E5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183" name="AutoShape 15"/>
          <p:cNvSpPr>
            <a:spLocks noChangeArrowheads="1"/>
          </p:cNvSpPr>
          <p:nvPr userDrawn="1"/>
        </p:nvSpPr>
        <p:spPr bwMode="auto">
          <a:xfrm>
            <a:off x="8382000" y="3962400"/>
            <a:ext cx="609600" cy="304800"/>
          </a:xfrm>
          <a:prstGeom prst="plaque">
            <a:avLst>
              <a:gd name="adj" fmla="val 16667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40" name="Oval 16"/>
          <p:cNvSpPr>
            <a:spLocks noChangeArrowheads="1"/>
          </p:cNvSpPr>
          <p:nvPr userDrawn="1"/>
        </p:nvSpPr>
        <p:spPr bwMode="auto">
          <a:xfrm>
            <a:off x="8839200" y="2133600"/>
            <a:ext cx="76200" cy="2286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rgbClr val="FFE5E5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41" name="Oval 17"/>
          <p:cNvSpPr>
            <a:spLocks noChangeArrowheads="1"/>
          </p:cNvSpPr>
          <p:nvPr userDrawn="1"/>
        </p:nvSpPr>
        <p:spPr bwMode="auto">
          <a:xfrm>
            <a:off x="8686800" y="2743200"/>
            <a:ext cx="304800" cy="3048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rgbClr val="FFE5E5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42" name="Oval 18"/>
          <p:cNvSpPr>
            <a:spLocks noChangeArrowheads="1"/>
          </p:cNvSpPr>
          <p:nvPr userDrawn="1"/>
        </p:nvSpPr>
        <p:spPr bwMode="auto">
          <a:xfrm>
            <a:off x="8458200" y="2667000"/>
            <a:ext cx="533400" cy="381000"/>
          </a:xfrm>
          <a:prstGeom prst="ellipse">
            <a:avLst/>
          </a:prstGeom>
          <a:gradFill rotWithShape="1">
            <a:gsLst>
              <a:gs pos="0">
                <a:srgbClr val="FFE5E5"/>
              </a:gs>
              <a:gs pos="50000">
                <a:schemeClr val="bg1"/>
              </a:gs>
              <a:gs pos="100000">
                <a:srgbClr val="FFE5E5"/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43" name="AutoShape 19"/>
          <p:cNvSpPr>
            <a:spLocks noChangeArrowheads="1"/>
          </p:cNvSpPr>
          <p:nvPr userDrawn="1"/>
        </p:nvSpPr>
        <p:spPr bwMode="auto">
          <a:xfrm>
            <a:off x="8001000" y="381000"/>
            <a:ext cx="762000" cy="609600"/>
          </a:xfrm>
          <a:prstGeom prst="cloudCallout">
            <a:avLst>
              <a:gd name="adj1" fmla="val -10833"/>
              <a:gd name="adj2" fmla="val 37241"/>
            </a:avLst>
          </a:prstGeom>
          <a:gradFill rotWithShape="1">
            <a:gsLst>
              <a:gs pos="0">
                <a:schemeClr val="bg1"/>
              </a:gs>
              <a:gs pos="50000">
                <a:srgbClr val="FFE5E5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9999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 algn="ctr" eaLnBrk="1" hangingPunct="1"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44" name="AutoShape 20"/>
          <p:cNvSpPr>
            <a:spLocks noChangeArrowheads="1"/>
          </p:cNvSpPr>
          <p:nvPr userDrawn="1"/>
        </p:nvSpPr>
        <p:spPr bwMode="auto">
          <a:xfrm>
            <a:off x="8077200" y="1371600"/>
            <a:ext cx="762000" cy="609600"/>
          </a:xfrm>
          <a:prstGeom prst="cloudCallout">
            <a:avLst>
              <a:gd name="adj1" fmla="val -10833"/>
              <a:gd name="adj2" fmla="val 37241"/>
            </a:avLst>
          </a:prstGeom>
          <a:gradFill rotWithShape="1">
            <a:gsLst>
              <a:gs pos="0">
                <a:schemeClr val="bg1"/>
              </a:gs>
              <a:gs pos="50000">
                <a:srgbClr val="FFE5E5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9999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 algn="ctr" eaLnBrk="1" hangingPunct="1"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45" name="AutoShape 21"/>
          <p:cNvSpPr>
            <a:spLocks noChangeArrowheads="1"/>
          </p:cNvSpPr>
          <p:nvPr userDrawn="1"/>
        </p:nvSpPr>
        <p:spPr bwMode="auto">
          <a:xfrm>
            <a:off x="8229600" y="1981200"/>
            <a:ext cx="762000" cy="609600"/>
          </a:xfrm>
          <a:prstGeom prst="cloudCallout">
            <a:avLst>
              <a:gd name="adj1" fmla="val -10833"/>
              <a:gd name="adj2" fmla="val 37241"/>
            </a:avLst>
          </a:prstGeom>
          <a:gradFill rotWithShape="1">
            <a:gsLst>
              <a:gs pos="0">
                <a:schemeClr val="bg1"/>
              </a:gs>
              <a:gs pos="50000">
                <a:srgbClr val="FFE5E5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9999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 algn="ctr" eaLnBrk="1" hangingPunct="1"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46" name="AutoShape 22"/>
          <p:cNvSpPr>
            <a:spLocks noChangeArrowheads="1"/>
          </p:cNvSpPr>
          <p:nvPr userDrawn="1"/>
        </p:nvSpPr>
        <p:spPr bwMode="auto">
          <a:xfrm>
            <a:off x="8458200" y="762000"/>
            <a:ext cx="685800" cy="609600"/>
          </a:xfrm>
          <a:prstGeom prst="cloudCallout">
            <a:avLst>
              <a:gd name="adj1" fmla="val 28704"/>
              <a:gd name="adj2" fmla="val 38801"/>
            </a:avLst>
          </a:prstGeom>
          <a:gradFill rotWithShape="1">
            <a:gsLst>
              <a:gs pos="0">
                <a:schemeClr val="bg1"/>
              </a:gs>
              <a:gs pos="50000">
                <a:srgbClr val="FFE5E5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9999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 algn="ctr" eaLnBrk="1" hangingPunct="1"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47" name="AutoShape 23"/>
          <p:cNvSpPr>
            <a:spLocks noChangeArrowheads="1"/>
          </p:cNvSpPr>
          <p:nvPr userDrawn="1"/>
        </p:nvSpPr>
        <p:spPr bwMode="auto">
          <a:xfrm>
            <a:off x="8382000" y="2590800"/>
            <a:ext cx="762000" cy="609600"/>
          </a:xfrm>
          <a:prstGeom prst="cloudCallout">
            <a:avLst>
              <a:gd name="adj1" fmla="val -10833"/>
              <a:gd name="adj2" fmla="val 37241"/>
            </a:avLst>
          </a:prstGeom>
          <a:gradFill rotWithShape="1">
            <a:gsLst>
              <a:gs pos="0">
                <a:schemeClr val="bg1"/>
              </a:gs>
              <a:gs pos="50000">
                <a:srgbClr val="FFE5E5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9999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 algn="ctr" eaLnBrk="1" hangingPunct="1"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48" name="AutoShape 24"/>
          <p:cNvSpPr>
            <a:spLocks noChangeArrowheads="1"/>
          </p:cNvSpPr>
          <p:nvPr userDrawn="1"/>
        </p:nvSpPr>
        <p:spPr bwMode="auto">
          <a:xfrm>
            <a:off x="8077200" y="3200400"/>
            <a:ext cx="762000" cy="609600"/>
          </a:xfrm>
          <a:prstGeom prst="cloudCallout">
            <a:avLst>
              <a:gd name="adj1" fmla="val -10833"/>
              <a:gd name="adj2" fmla="val 37241"/>
            </a:avLst>
          </a:prstGeom>
          <a:gradFill rotWithShape="1">
            <a:gsLst>
              <a:gs pos="0">
                <a:schemeClr val="bg1"/>
              </a:gs>
              <a:gs pos="50000">
                <a:srgbClr val="FFE5E5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9999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 algn="ctr" eaLnBrk="1" hangingPunct="1"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50" name="AutoShape 26"/>
          <p:cNvSpPr>
            <a:spLocks noChangeArrowheads="1"/>
          </p:cNvSpPr>
          <p:nvPr userDrawn="1"/>
        </p:nvSpPr>
        <p:spPr bwMode="auto">
          <a:xfrm>
            <a:off x="8382000" y="3810000"/>
            <a:ext cx="762000" cy="685800"/>
          </a:xfrm>
          <a:prstGeom prst="cloudCallout">
            <a:avLst>
              <a:gd name="adj1" fmla="val -625"/>
              <a:gd name="adj2" fmla="val 29167"/>
            </a:avLst>
          </a:prstGeom>
          <a:gradFill rotWithShape="1">
            <a:gsLst>
              <a:gs pos="0">
                <a:schemeClr val="bg1"/>
              </a:gs>
              <a:gs pos="50000">
                <a:srgbClr val="FFE5E5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9999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 algn="ctr" eaLnBrk="1" hangingPunct="1"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53" name="AutoShape 29"/>
          <p:cNvSpPr>
            <a:spLocks noChangeArrowheads="1"/>
          </p:cNvSpPr>
          <p:nvPr userDrawn="1"/>
        </p:nvSpPr>
        <p:spPr bwMode="auto">
          <a:xfrm>
            <a:off x="8382000" y="4572000"/>
            <a:ext cx="762000" cy="685800"/>
          </a:xfrm>
          <a:prstGeom prst="cloudCallout">
            <a:avLst>
              <a:gd name="adj1" fmla="val -625"/>
              <a:gd name="adj2" fmla="val 29167"/>
            </a:avLst>
          </a:prstGeom>
          <a:gradFill rotWithShape="1">
            <a:gsLst>
              <a:gs pos="0">
                <a:schemeClr val="bg1"/>
              </a:gs>
              <a:gs pos="50000">
                <a:srgbClr val="FFE5E5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FF9999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 algn="ctr" eaLnBrk="1" hangingPunct="1"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8" r:id="rId1"/>
    <p:sldLayoutId id="2147484107" r:id="rId2"/>
    <p:sldLayoutId id="2147484106" r:id="rId3"/>
    <p:sldLayoutId id="2147484105" r:id="rId4"/>
    <p:sldLayoutId id="2147484104" r:id="rId5"/>
    <p:sldLayoutId id="2147484103" r:id="rId6"/>
    <p:sldLayoutId id="2147484102" r:id="rId7"/>
    <p:sldLayoutId id="2147484101" r:id="rId8"/>
    <p:sldLayoutId id="2147484100" r:id="rId9"/>
    <p:sldLayoutId id="2147484099" r:id="rId10"/>
    <p:sldLayoutId id="214748409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2016-12-21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68198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6" r:id="rId1"/>
    <p:sldLayoutId id="2147484167" r:id="rId2"/>
    <p:sldLayoutId id="2147484168" r:id="rId3"/>
    <p:sldLayoutId id="2147484169" r:id="rId4"/>
    <p:sldLayoutId id="2147484170" r:id="rId5"/>
    <p:sldLayoutId id="2147484171" r:id="rId6"/>
    <p:sldLayoutId id="2147484172" r:id="rId7"/>
    <p:sldLayoutId id="2147484173" r:id="rId8"/>
    <p:sldLayoutId id="2147484174" r:id="rId9"/>
    <p:sldLayoutId id="2147484175" r:id="rId10"/>
    <p:sldLayoutId id="214748417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33.xml"/><Relationship Id="rId1" Type="http://schemas.openxmlformats.org/officeDocument/2006/relationships/audio" Target="&#40517;&#30340;&#21483;&#22768;.au" TargetMode="External"/><Relationship Id="rId5" Type="http://schemas.openxmlformats.org/officeDocument/2006/relationships/slide" Target="slide25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7.png"/><Relationship Id="rId4" Type="http://schemas.openxmlformats.org/officeDocument/2006/relationships/hyperlink" Target="&#12298;&#21647;&#40517;&#12299;flash&#35838;&#20214;.swf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9.jpeg"/><Relationship Id="rId4" Type="http://schemas.openxmlformats.org/officeDocument/2006/relationships/slide" Target="slide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3.xml"/><Relationship Id="rId1" Type="http://schemas.openxmlformats.org/officeDocument/2006/relationships/audio" Target="file:///H:\&#24184;&#31119;&#26102;&#20809;.mp3" TargetMode="External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49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n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51.png"/><Relationship Id="rId1" Type="http://schemas.openxmlformats.org/officeDocument/2006/relationships/slideLayout" Target="../slideLayouts/slideLayout39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50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6"/>
          <p:cNvSpPr>
            <a:spLocks noChangeArrowheads="1"/>
          </p:cNvSpPr>
          <p:nvPr/>
        </p:nvSpPr>
        <p:spPr bwMode="auto">
          <a:xfrm>
            <a:off x="2411760" y="1239951"/>
            <a:ext cx="662471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4400" dirty="0">
                <a:solidFill>
                  <a:srgbClr val="3366FF"/>
                </a:solidFill>
                <a:latin typeface="隶书" pitchFamily="49" charset="-122"/>
                <a:ea typeface="隶书" pitchFamily="49" charset="-122"/>
              </a:rPr>
              <a:t>小学语文新人教版第一册</a:t>
            </a:r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3419872" y="2564904"/>
            <a:ext cx="5472608" cy="132343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8000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语文园地一</a:t>
            </a:r>
          </a:p>
        </p:txBody>
      </p:sp>
      <p:sp>
        <p:nvSpPr>
          <p:cNvPr id="6" name="矩形 5"/>
          <p:cNvSpPr/>
          <p:nvPr/>
        </p:nvSpPr>
        <p:spPr>
          <a:xfrm>
            <a:off x="1691680" y="5338085"/>
            <a:ext cx="6017994" cy="533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800" b="1" kern="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b="1" kern="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800" b="1" kern="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800" b="1" kern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0686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0"/>
            <a:ext cx="1755775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矩形 3"/>
          <p:cNvSpPr>
            <a:spLocks noChangeArrowheads="1"/>
          </p:cNvSpPr>
          <p:nvPr/>
        </p:nvSpPr>
        <p:spPr bwMode="auto">
          <a:xfrm>
            <a:off x="1692275" y="601663"/>
            <a:ext cx="38782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600">
                <a:solidFill>
                  <a:srgbClr val="6600FF"/>
                </a:solidFill>
                <a:latin typeface="华文楷体" pitchFamily="2" charset="-122"/>
                <a:ea typeface="华文楷体" pitchFamily="2" charset="-122"/>
              </a:rPr>
              <a:t>读一读，比一比。</a:t>
            </a:r>
          </a:p>
        </p:txBody>
      </p:sp>
      <p:sp>
        <p:nvSpPr>
          <p:cNvPr id="2" name="七角星 1"/>
          <p:cNvSpPr/>
          <p:nvPr/>
        </p:nvSpPr>
        <p:spPr>
          <a:xfrm>
            <a:off x="717550" y="2028825"/>
            <a:ext cx="1138238" cy="979488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6000" b="1" dirty="0">
                <a:solidFill>
                  <a:schemeClr val="tx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</a:t>
            </a:r>
          </a:p>
        </p:txBody>
      </p:sp>
      <p:sp>
        <p:nvSpPr>
          <p:cNvPr id="6" name="七角星 5"/>
          <p:cNvSpPr/>
          <p:nvPr/>
        </p:nvSpPr>
        <p:spPr>
          <a:xfrm>
            <a:off x="1855788" y="2047875"/>
            <a:ext cx="1109662" cy="933450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6000" b="1" dirty="0">
                <a:solidFill>
                  <a:schemeClr val="tx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天</a:t>
            </a:r>
          </a:p>
        </p:txBody>
      </p:sp>
      <p:sp>
        <p:nvSpPr>
          <p:cNvPr id="7" name="七角星 6"/>
          <p:cNvSpPr/>
          <p:nvPr/>
        </p:nvSpPr>
        <p:spPr>
          <a:xfrm>
            <a:off x="3240088" y="2085975"/>
            <a:ext cx="1169987" cy="954088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6000" b="1" dirty="0">
                <a:solidFill>
                  <a:schemeClr val="tx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口</a:t>
            </a:r>
          </a:p>
        </p:txBody>
      </p:sp>
      <p:sp>
        <p:nvSpPr>
          <p:cNvPr id="8" name="七角星 7"/>
          <p:cNvSpPr/>
          <p:nvPr/>
        </p:nvSpPr>
        <p:spPr>
          <a:xfrm>
            <a:off x="4554538" y="2028825"/>
            <a:ext cx="1060450" cy="979488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6000" b="1" dirty="0">
                <a:solidFill>
                  <a:schemeClr val="tx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田</a:t>
            </a:r>
          </a:p>
        </p:txBody>
      </p:sp>
      <p:sp>
        <p:nvSpPr>
          <p:cNvPr id="9" name="七角星 8"/>
          <p:cNvSpPr/>
          <p:nvPr/>
        </p:nvSpPr>
        <p:spPr>
          <a:xfrm>
            <a:off x="6183313" y="2047875"/>
            <a:ext cx="1201737" cy="979488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6000" b="1" dirty="0">
                <a:solidFill>
                  <a:schemeClr val="tx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日</a:t>
            </a:r>
          </a:p>
        </p:txBody>
      </p:sp>
      <p:sp>
        <p:nvSpPr>
          <p:cNvPr id="10" name="七角星 9"/>
          <p:cNvSpPr/>
          <p:nvPr/>
        </p:nvSpPr>
        <p:spPr>
          <a:xfrm>
            <a:off x="7342188" y="2028825"/>
            <a:ext cx="1076325" cy="979488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6000" b="1" dirty="0">
                <a:solidFill>
                  <a:schemeClr val="tx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目</a:t>
            </a:r>
          </a:p>
        </p:txBody>
      </p:sp>
      <p:sp>
        <p:nvSpPr>
          <p:cNvPr id="4" name="燕尾形 3"/>
          <p:cNvSpPr/>
          <p:nvPr/>
        </p:nvSpPr>
        <p:spPr>
          <a:xfrm rot="5400000">
            <a:off x="3915569" y="2953544"/>
            <a:ext cx="1023938" cy="1079500"/>
          </a:xfrm>
          <a:prstGeom prst="chevron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燕尾形 18"/>
          <p:cNvSpPr/>
          <p:nvPr/>
        </p:nvSpPr>
        <p:spPr>
          <a:xfrm rot="5400000">
            <a:off x="6788944" y="2931319"/>
            <a:ext cx="1023938" cy="1079500"/>
          </a:xfrm>
          <a:prstGeom prst="chevron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燕尾形 19"/>
          <p:cNvSpPr/>
          <p:nvPr/>
        </p:nvSpPr>
        <p:spPr>
          <a:xfrm rot="5400000">
            <a:off x="1248569" y="2931319"/>
            <a:ext cx="1023938" cy="1079500"/>
          </a:xfrm>
          <a:prstGeom prst="chevron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2" grpId="0" animBg="1"/>
      <p:bldP spid="6" grpId="0" animBg="1"/>
      <p:bldP spid="7" grpId="0" animBg="1"/>
      <p:bldP spid="8" grpId="0" animBg="1"/>
      <p:bldP spid="9" grpId="0" animBg="1"/>
      <p:bldP spid="10" grpId="0" animBg="1"/>
      <p:bldP spid="4" grpId="0" animBg="1"/>
      <p:bldP spid="19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4" name="Group 2"/>
          <p:cNvGrpSpPr>
            <a:grpSpLocks/>
          </p:cNvGrpSpPr>
          <p:nvPr/>
        </p:nvGrpSpPr>
        <p:grpSpPr bwMode="auto">
          <a:xfrm>
            <a:off x="1042988" y="1700213"/>
            <a:ext cx="3327400" cy="3168650"/>
            <a:chOff x="1200" y="240"/>
            <a:chExt cx="3744" cy="3744"/>
          </a:xfrm>
        </p:grpSpPr>
        <p:sp>
          <p:nvSpPr>
            <p:cNvPr id="44043" name="Rectangle 3"/>
            <p:cNvSpPr>
              <a:spLocks noChangeArrowheads="1"/>
            </p:cNvSpPr>
            <p:nvPr/>
          </p:nvSpPr>
          <p:spPr bwMode="auto">
            <a:xfrm>
              <a:off x="1200" y="240"/>
              <a:ext cx="3744" cy="3744"/>
            </a:xfrm>
            <a:prstGeom prst="rect">
              <a:avLst/>
            </a:prstGeom>
            <a:noFill/>
            <a:ln w="38100">
              <a:solidFill>
                <a:srgbClr val="3366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4044" name="Line 4"/>
            <p:cNvSpPr>
              <a:spLocks noChangeShapeType="1"/>
            </p:cNvSpPr>
            <p:nvPr/>
          </p:nvSpPr>
          <p:spPr bwMode="auto">
            <a:xfrm>
              <a:off x="1200" y="2112"/>
              <a:ext cx="3744" cy="0"/>
            </a:xfrm>
            <a:prstGeom prst="line">
              <a:avLst/>
            </a:prstGeom>
            <a:noFill/>
            <a:ln w="38100">
              <a:solidFill>
                <a:srgbClr val="3366FF"/>
              </a:solidFill>
              <a:prstDash val="lg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45" name="Line 5"/>
            <p:cNvSpPr>
              <a:spLocks noChangeShapeType="1"/>
            </p:cNvSpPr>
            <p:nvPr/>
          </p:nvSpPr>
          <p:spPr bwMode="auto">
            <a:xfrm rot="-5400000">
              <a:off x="1201" y="2111"/>
              <a:ext cx="3744" cy="1"/>
            </a:xfrm>
            <a:prstGeom prst="line">
              <a:avLst/>
            </a:prstGeom>
            <a:noFill/>
            <a:ln w="38100">
              <a:solidFill>
                <a:srgbClr val="3366FF"/>
              </a:solidFill>
              <a:prstDash val="lg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8134" name="Text Box 12"/>
          <p:cNvSpPr txBox="1">
            <a:spLocks noChangeArrowheads="1"/>
          </p:cNvSpPr>
          <p:nvPr/>
        </p:nvSpPr>
        <p:spPr bwMode="auto">
          <a:xfrm>
            <a:off x="1258888" y="1581150"/>
            <a:ext cx="2852737" cy="329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0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二</a:t>
            </a:r>
          </a:p>
        </p:txBody>
      </p:sp>
      <p:grpSp>
        <p:nvGrpSpPr>
          <p:cNvPr id="44036" name="Group 8"/>
          <p:cNvGrpSpPr>
            <a:grpSpLocks/>
          </p:cNvGrpSpPr>
          <p:nvPr/>
        </p:nvGrpSpPr>
        <p:grpSpPr bwMode="auto">
          <a:xfrm>
            <a:off x="5148263" y="1700213"/>
            <a:ext cx="3346450" cy="3162300"/>
            <a:chOff x="1200" y="240"/>
            <a:chExt cx="3744" cy="3787"/>
          </a:xfrm>
        </p:grpSpPr>
        <p:sp>
          <p:nvSpPr>
            <p:cNvPr id="44040" name="Rectangle 9"/>
            <p:cNvSpPr>
              <a:spLocks noChangeArrowheads="1"/>
            </p:cNvSpPr>
            <p:nvPr/>
          </p:nvSpPr>
          <p:spPr bwMode="auto">
            <a:xfrm>
              <a:off x="1200" y="240"/>
              <a:ext cx="3744" cy="3787"/>
            </a:xfrm>
            <a:prstGeom prst="rect">
              <a:avLst/>
            </a:prstGeom>
            <a:noFill/>
            <a:ln w="38100">
              <a:solidFill>
                <a:srgbClr val="3366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4041" name="Line 10"/>
            <p:cNvSpPr>
              <a:spLocks noChangeShapeType="1"/>
            </p:cNvSpPr>
            <p:nvPr/>
          </p:nvSpPr>
          <p:spPr bwMode="auto">
            <a:xfrm>
              <a:off x="1200" y="2112"/>
              <a:ext cx="3744" cy="0"/>
            </a:xfrm>
            <a:prstGeom prst="line">
              <a:avLst/>
            </a:prstGeom>
            <a:noFill/>
            <a:ln w="38100">
              <a:solidFill>
                <a:srgbClr val="3366FF"/>
              </a:solidFill>
              <a:prstDash val="lg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42" name="Line 11"/>
            <p:cNvSpPr>
              <a:spLocks noChangeShapeType="1"/>
            </p:cNvSpPr>
            <p:nvPr/>
          </p:nvSpPr>
          <p:spPr bwMode="auto">
            <a:xfrm rot="-5400000">
              <a:off x="1201" y="2111"/>
              <a:ext cx="3744" cy="1"/>
            </a:xfrm>
            <a:prstGeom prst="line">
              <a:avLst/>
            </a:prstGeom>
            <a:noFill/>
            <a:ln w="38100">
              <a:solidFill>
                <a:srgbClr val="3366FF"/>
              </a:solidFill>
              <a:prstDash val="lg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8139" name="Text Box 13"/>
          <p:cNvSpPr txBox="1">
            <a:spLocks noChangeArrowheads="1"/>
          </p:cNvSpPr>
          <p:nvPr/>
        </p:nvSpPr>
        <p:spPr bwMode="auto">
          <a:xfrm>
            <a:off x="5364163" y="1557338"/>
            <a:ext cx="2852737" cy="329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0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三</a:t>
            </a:r>
          </a:p>
        </p:txBody>
      </p:sp>
      <p:sp>
        <p:nvSpPr>
          <p:cNvPr id="44038" name="标题 1"/>
          <p:cNvSpPr txBox="1">
            <a:spLocks/>
          </p:cNvSpPr>
          <p:nvPr/>
        </p:nvSpPr>
        <p:spPr bwMode="auto">
          <a:xfrm>
            <a:off x="1258888" y="333375"/>
            <a:ext cx="7705725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b="1">
                <a:solidFill>
                  <a:srgbClr val="FFFFFF"/>
                </a:solidFill>
                <a:latin typeface="Calibri" pitchFamily="34" charset="0"/>
              </a:rPr>
              <a:t>指导书写</a:t>
            </a:r>
          </a:p>
        </p:txBody>
      </p:sp>
      <p:sp>
        <p:nvSpPr>
          <p:cNvPr id="44039" name="TextBox 12"/>
          <p:cNvSpPr txBox="1">
            <a:spLocks noChangeArrowheads="1"/>
          </p:cNvSpPr>
          <p:nvPr/>
        </p:nvSpPr>
        <p:spPr bwMode="auto">
          <a:xfrm>
            <a:off x="1042988" y="5229225"/>
            <a:ext cx="712946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800" b="1">
                <a:solidFill>
                  <a:srgbClr val="FF0000"/>
                </a:solidFill>
              </a:rPr>
              <a:t>书写规则：从上到下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4" grpId="0"/>
      <p:bldP spid="481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8" name="Group 2"/>
          <p:cNvGrpSpPr>
            <a:grpSpLocks/>
          </p:cNvGrpSpPr>
          <p:nvPr/>
        </p:nvGrpSpPr>
        <p:grpSpPr bwMode="auto">
          <a:xfrm>
            <a:off x="1042988" y="1700213"/>
            <a:ext cx="3327400" cy="3168650"/>
            <a:chOff x="1200" y="240"/>
            <a:chExt cx="3744" cy="3744"/>
          </a:xfrm>
        </p:grpSpPr>
        <p:sp>
          <p:nvSpPr>
            <p:cNvPr id="45067" name="Rectangle 3"/>
            <p:cNvSpPr>
              <a:spLocks noChangeArrowheads="1"/>
            </p:cNvSpPr>
            <p:nvPr/>
          </p:nvSpPr>
          <p:spPr bwMode="auto">
            <a:xfrm>
              <a:off x="1200" y="240"/>
              <a:ext cx="3744" cy="3744"/>
            </a:xfrm>
            <a:prstGeom prst="rect">
              <a:avLst/>
            </a:prstGeom>
            <a:noFill/>
            <a:ln w="38100">
              <a:solidFill>
                <a:srgbClr val="3366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5068" name="Line 4"/>
            <p:cNvSpPr>
              <a:spLocks noChangeShapeType="1"/>
            </p:cNvSpPr>
            <p:nvPr/>
          </p:nvSpPr>
          <p:spPr bwMode="auto">
            <a:xfrm>
              <a:off x="1200" y="2112"/>
              <a:ext cx="3744" cy="0"/>
            </a:xfrm>
            <a:prstGeom prst="line">
              <a:avLst/>
            </a:prstGeom>
            <a:noFill/>
            <a:ln w="38100">
              <a:solidFill>
                <a:srgbClr val="3366FF"/>
              </a:solidFill>
              <a:prstDash val="lg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69" name="Line 5"/>
            <p:cNvSpPr>
              <a:spLocks noChangeShapeType="1"/>
            </p:cNvSpPr>
            <p:nvPr/>
          </p:nvSpPr>
          <p:spPr bwMode="auto">
            <a:xfrm rot="-5400000">
              <a:off x="1201" y="2111"/>
              <a:ext cx="3744" cy="1"/>
            </a:xfrm>
            <a:prstGeom prst="line">
              <a:avLst/>
            </a:prstGeom>
            <a:noFill/>
            <a:ln w="38100">
              <a:solidFill>
                <a:srgbClr val="3366FF"/>
              </a:solidFill>
              <a:prstDash val="lg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8134" name="Text Box 12"/>
          <p:cNvSpPr txBox="1">
            <a:spLocks noChangeArrowheads="1"/>
          </p:cNvSpPr>
          <p:nvPr/>
        </p:nvSpPr>
        <p:spPr bwMode="auto">
          <a:xfrm>
            <a:off x="1257300" y="1773238"/>
            <a:ext cx="2852738" cy="329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0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十</a:t>
            </a:r>
          </a:p>
        </p:txBody>
      </p:sp>
      <p:grpSp>
        <p:nvGrpSpPr>
          <p:cNvPr id="45060" name="Group 8"/>
          <p:cNvGrpSpPr>
            <a:grpSpLocks/>
          </p:cNvGrpSpPr>
          <p:nvPr/>
        </p:nvGrpSpPr>
        <p:grpSpPr bwMode="auto">
          <a:xfrm>
            <a:off x="5148263" y="1700213"/>
            <a:ext cx="3346450" cy="3162300"/>
            <a:chOff x="1200" y="240"/>
            <a:chExt cx="3744" cy="3787"/>
          </a:xfrm>
        </p:grpSpPr>
        <p:sp>
          <p:nvSpPr>
            <p:cNvPr id="45064" name="Rectangle 9"/>
            <p:cNvSpPr>
              <a:spLocks noChangeArrowheads="1"/>
            </p:cNvSpPr>
            <p:nvPr/>
          </p:nvSpPr>
          <p:spPr bwMode="auto">
            <a:xfrm>
              <a:off x="1200" y="240"/>
              <a:ext cx="3744" cy="3787"/>
            </a:xfrm>
            <a:prstGeom prst="rect">
              <a:avLst/>
            </a:prstGeom>
            <a:noFill/>
            <a:ln w="38100">
              <a:solidFill>
                <a:srgbClr val="3366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5065" name="Line 10"/>
            <p:cNvSpPr>
              <a:spLocks noChangeShapeType="1"/>
            </p:cNvSpPr>
            <p:nvPr/>
          </p:nvSpPr>
          <p:spPr bwMode="auto">
            <a:xfrm>
              <a:off x="1200" y="2112"/>
              <a:ext cx="3744" cy="0"/>
            </a:xfrm>
            <a:prstGeom prst="line">
              <a:avLst/>
            </a:prstGeom>
            <a:noFill/>
            <a:ln w="38100">
              <a:solidFill>
                <a:srgbClr val="3366FF"/>
              </a:solidFill>
              <a:prstDash val="lg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66" name="Line 11"/>
            <p:cNvSpPr>
              <a:spLocks noChangeShapeType="1"/>
            </p:cNvSpPr>
            <p:nvPr/>
          </p:nvSpPr>
          <p:spPr bwMode="auto">
            <a:xfrm rot="-5400000">
              <a:off x="1201" y="2111"/>
              <a:ext cx="3744" cy="1"/>
            </a:xfrm>
            <a:prstGeom prst="line">
              <a:avLst/>
            </a:prstGeom>
            <a:noFill/>
            <a:ln w="38100">
              <a:solidFill>
                <a:srgbClr val="3366FF"/>
              </a:solidFill>
              <a:prstDash val="lg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8139" name="Text Box 13"/>
          <p:cNvSpPr txBox="1">
            <a:spLocks noChangeArrowheads="1"/>
          </p:cNvSpPr>
          <p:nvPr/>
        </p:nvSpPr>
        <p:spPr bwMode="auto">
          <a:xfrm>
            <a:off x="5508625" y="1557338"/>
            <a:ext cx="2852738" cy="329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0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禾</a:t>
            </a:r>
          </a:p>
        </p:txBody>
      </p:sp>
      <p:sp>
        <p:nvSpPr>
          <p:cNvPr id="45062" name="标题 1"/>
          <p:cNvSpPr txBox="1">
            <a:spLocks/>
          </p:cNvSpPr>
          <p:nvPr/>
        </p:nvSpPr>
        <p:spPr bwMode="auto">
          <a:xfrm>
            <a:off x="1258888" y="333375"/>
            <a:ext cx="7705725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b="1" dirty="0">
                <a:solidFill>
                  <a:srgbClr val="FFFFFF"/>
                </a:solidFill>
                <a:latin typeface="Calibri" pitchFamily="34" charset="0"/>
              </a:rPr>
              <a:t>指导书写</a:t>
            </a:r>
          </a:p>
        </p:txBody>
      </p:sp>
      <p:sp>
        <p:nvSpPr>
          <p:cNvPr id="45063" name="TextBox 12"/>
          <p:cNvSpPr txBox="1">
            <a:spLocks noChangeArrowheads="1"/>
          </p:cNvSpPr>
          <p:nvPr/>
        </p:nvSpPr>
        <p:spPr bwMode="auto">
          <a:xfrm>
            <a:off x="1042988" y="5229225"/>
            <a:ext cx="712946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800" b="1">
                <a:solidFill>
                  <a:srgbClr val="FF0000"/>
                </a:solidFill>
              </a:rPr>
              <a:t>书写规则：先横后竖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4" grpId="0"/>
      <p:bldP spid="481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EDO9VOQ3~~5OX7HI2P)8LB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鹅的叫声.au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624840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4" name="AutoShape 4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596188" y="6381750"/>
            <a:ext cx="576262" cy="360363"/>
          </a:xfrm>
          <a:prstGeom prst="actionButtonMovie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23" fill="hold"/>
                                        <p:tgtEl>
                                          <p:spTgt spid="30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5"/>
          <p:cNvSpPr>
            <a:spLocks noGrp="1" noChangeArrowheads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endParaRPr lang="en-US" altLang="zh-CN" smtClean="0"/>
          </a:p>
        </p:txBody>
      </p:sp>
      <p:pic>
        <p:nvPicPr>
          <p:cNvPr id="47107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188913"/>
            <a:ext cx="2524125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8" name="矩形 3"/>
          <p:cNvSpPr>
            <a:spLocks noChangeArrowheads="1"/>
          </p:cNvSpPr>
          <p:nvPr/>
        </p:nvSpPr>
        <p:spPr bwMode="auto">
          <a:xfrm>
            <a:off x="3230563" y="1449388"/>
            <a:ext cx="4572000" cy="353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"/>
              </a:lnSpc>
              <a:spcBef>
                <a:spcPct val="50000"/>
              </a:spcBef>
            </a:pPr>
            <a:r>
              <a:rPr lang="en-US" altLang="zh-CN" b="1">
                <a:ea typeface="华文楷体" pitchFamily="2" charset="-122"/>
              </a:rPr>
              <a:t> </a:t>
            </a:r>
          </a:p>
          <a:p>
            <a:pPr eaLnBrk="1" hangingPunct="1">
              <a:lnSpc>
                <a:spcPct val="20000"/>
              </a:lnSpc>
              <a:spcBef>
                <a:spcPct val="50000"/>
              </a:spcBef>
            </a:pPr>
            <a:endParaRPr lang="en-US" altLang="zh-CN" sz="3200" b="1">
              <a:ea typeface="华文楷体" pitchFamily="2" charset="-122"/>
            </a:endParaRPr>
          </a:p>
          <a:p>
            <a:pPr eaLnBrk="1" hangingPunct="1">
              <a:lnSpc>
                <a:spcPct val="20000"/>
              </a:lnSpc>
              <a:spcBef>
                <a:spcPct val="50000"/>
              </a:spcBef>
            </a:pPr>
            <a:r>
              <a:rPr lang="zh-CN" altLang="en-US" sz="3200" b="1">
                <a:ea typeface="华文楷体" pitchFamily="2" charset="-122"/>
              </a:rPr>
              <a:t>鹅  鹅  鹅，</a:t>
            </a:r>
          </a:p>
          <a:p>
            <a:pPr eaLnBrk="1" hangingPunct="1">
              <a:lnSpc>
                <a:spcPct val="20000"/>
              </a:lnSpc>
              <a:spcBef>
                <a:spcPct val="50000"/>
              </a:spcBef>
            </a:pPr>
            <a:endParaRPr lang="zh-CN" altLang="en-US" sz="3200" b="1">
              <a:ea typeface="华文楷体" pitchFamily="2" charset="-122"/>
            </a:endParaRPr>
          </a:p>
          <a:p>
            <a:pPr eaLnBrk="1" hangingPunct="1">
              <a:lnSpc>
                <a:spcPct val="30000"/>
              </a:lnSpc>
              <a:spcBef>
                <a:spcPct val="50000"/>
              </a:spcBef>
            </a:pPr>
            <a:r>
              <a:rPr lang="zh-CN" altLang="en-US" b="1">
                <a:ea typeface="华文楷体" pitchFamily="2" charset="-122"/>
              </a:rPr>
              <a:t> </a:t>
            </a:r>
            <a:r>
              <a:rPr lang="en-US" altLang="zh-CN" b="1">
                <a:ea typeface="华文楷体" pitchFamily="2" charset="-122"/>
              </a:rPr>
              <a:t>q</a:t>
            </a:r>
            <a:r>
              <a:rPr lang="en-US" altLang="zh-CN" sz="2000" b="1">
                <a:ea typeface="华文楷体" pitchFamily="2" charset="-122"/>
              </a:rPr>
              <a:t>ū</a:t>
            </a:r>
            <a:r>
              <a:rPr lang="en-US" altLang="zh-CN" sz="2400" b="1">
                <a:ea typeface="华文楷体" pitchFamily="2" charset="-122"/>
              </a:rPr>
              <a:t>  </a:t>
            </a:r>
            <a:r>
              <a:rPr lang="en-US" altLang="zh-CN" b="1">
                <a:ea typeface="华文楷体" pitchFamily="2" charset="-122"/>
              </a:rPr>
              <a:t> xi</a:t>
            </a:r>
            <a:r>
              <a:rPr lang="en-US" altLang="en-US" b="1">
                <a:ea typeface="华文楷体" pitchFamily="2" charset="-122"/>
              </a:rPr>
              <a:t>à</a:t>
            </a:r>
            <a:r>
              <a:rPr lang="en-US" altLang="zh-CN" b="1">
                <a:ea typeface="华文楷体" pitchFamily="2" charset="-122"/>
              </a:rPr>
              <a:t>ng    xi</a:t>
            </a:r>
            <a:r>
              <a:rPr lang="en-US" altLang="en-US" b="1">
                <a:ea typeface="华文楷体" pitchFamily="2" charset="-122"/>
              </a:rPr>
              <a:t>à</a:t>
            </a:r>
            <a:r>
              <a:rPr lang="en-US" altLang="zh-CN" b="1">
                <a:ea typeface="华文楷体" pitchFamily="2" charset="-122"/>
              </a:rPr>
              <a:t>ng    ti</a:t>
            </a:r>
            <a:r>
              <a:rPr lang="en-US" altLang="en-US" sz="2000" b="1">
                <a:ea typeface="华文楷体" pitchFamily="2" charset="-122"/>
              </a:rPr>
              <a:t>ā</a:t>
            </a:r>
            <a:r>
              <a:rPr lang="en-US" altLang="zh-CN" b="1">
                <a:ea typeface="华文楷体" pitchFamily="2" charset="-122"/>
              </a:rPr>
              <a:t>n   g</a:t>
            </a:r>
            <a:endParaRPr lang="en-US" altLang="zh-CN" sz="2000" b="1">
              <a:ea typeface="华文楷体" pitchFamily="2" charset="-122"/>
            </a:endParaRPr>
          </a:p>
          <a:p>
            <a:pPr eaLnBrk="1" hangingPunct="1">
              <a:lnSpc>
                <a:spcPct val="30000"/>
              </a:lnSpc>
              <a:spcBef>
                <a:spcPct val="50000"/>
              </a:spcBef>
            </a:pPr>
            <a:r>
              <a:rPr lang="zh-CN" altLang="en-US" sz="3200" b="1">
                <a:ea typeface="华文楷体" pitchFamily="2" charset="-122"/>
              </a:rPr>
              <a:t>曲   项   向   天   歌。</a:t>
            </a:r>
          </a:p>
          <a:p>
            <a:pPr eaLnBrk="1" hangingPunct="1">
              <a:lnSpc>
                <a:spcPct val="20000"/>
              </a:lnSpc>
              <a:spcBef>
                <a:spcPct val="50000"/>
              </a:spcBef>
            </a:pPr>
            <a:endParaRPr lang="zh-CN" altLang="en-US" b="1">
              <a:ea typeface="华文楷体" pitchFamily="2" charset="-122"/>
            </a:endParaRPr>
          </a:p>
          <a:p>
            <a:pPr eaLnBrk="1" hangingPunct="1">
              <a:lnSpc>
                <a:spcPct val="30000"/>
              </a:lnSpc>
              <a:spcBef>
                <a:spcPct val="50000"/>
              </a:spcBef>
            </a:pPr>
            <a:r>
              <a:rPr lang="zh-CN" altLang="en-US" b="1">
                <a:ea typeface="华文楷体" pitchFamily="2" charset="-122"/>
              </a:rPr>
              <a:t> </a:t>
            </a:r>
            <a:r>
              <a:rPr lang="en-US" altLang="zh-CN" b="1">
                <a:ea typeface="华文楷体" pitchFamily="2" charset="-122"/>
              </a:rPr>
              <a:t>bái    máo      f</a:t>
            </a:r>
            <a:r>
              <a:rPr lang="en-US" altLang="zh-CN" b="1">
                <a:solidFill>
                  <a:srgbClr val="000000"/>
                </a:solidFill>
                <a:ea typeface="华文楷体" pitchFamily="2" charset="-122"/>
              </a:rPr>
              <a:t>ú</a:t>
            </a:r>
            <a:r>
              <a:rPr lang="en-US" altLang="zh-CN" b="1">
                <a:solidFill>
                  <a:srgbClr val="CC0000"/>
                </a:solidFill>
                <a:ea typeface="华文楷体" pitchFamily="2" charset="-122"/>
              </a:rPr>
              <a:t> </a:t>
            </a:r>
            <a:r>
              <a:rPr lang="en-US" altLang="zh-CN" b="1">
                <a:ea typeface="华文楷体" pitchFamily="2" charset="-122"/>
              </a:rPr>
              <a:t>        l</a:t>
            </a:r>
            <a:r>
              <a:rPr lang="en-US" altLang="zh-CN" sz="2000" b="1">
                <a:ea typeface="华文楷体" pitchFamily="2" charset="-122"/>
              </a:rPr>
              <a:t>     </a:t>
            </a:r>
            <a:r>
              <a:rPr lang="en-US" altLang="zh-CN" b="1">
                <a:ea typeface="华文楷体" pitchFamily="2" charset="-122"/>
              </a:rPr>
              <a:t>shu</a:t>
            </a:r>
            <a:r>
              <a:rPr lang="en-US" altLang="zh-CN" sz="2000" b="1">
                <a:ea typeface="华文楷体" pitchFamily="2" charset="-122"/>
              </a:rPr>
              <a:t>ǐ</a:t>
            </a:r>
          </a:p>
          <a:p>
            <a:pPr eaLnBrk="1" hangingPunct="1">
              <a:lnSpc>
                <a:spcPct val="30000"/>
              </a:lnSpc>
              <a:spcBef>
                <a:spcPct val="50000"/>
              </a:spcBef>
            </a:pPr>
            <a:r>
              <a:rPr lang="zh-CN" altLang="en-US" sz="3200" b="1">
                <a:ea typeface="华文楷体" pitchFamily="2" charset="-122"/>
              </a:rPr>
              <a:t>白   毛   浮   绿   水，</a:t>
            </a:r>
          </a:p>
          <a:p>
            <a:pPr eaLnBrk="1" hangingPunct="1">
              <a:lnSpc>
                <a:spcPct val="20000"/>
              </a:lnSpc>
              <a:spcBef>
                <a:spcPct val="50000"/>
              </a:spcBef>
            </a:pPr>
            <a:endParaRPr lang="zh-CN" altLang="en-US" b="1">
              <a:ea typeface="华文楷体" pitchFamily="2" charset="-122"/>
            </a:endParaRPr>
          </a:p>
          <a:p>
            <a:pPr eaLnBrk="1" hangingPunct="1">
              <a:lnSpc>
                <a:spcPct val="30000"/>
              </a:lnSpc>
              <a:spcBef>
                <a:spcPct val="50000"/>
              </a:spcBef>
            </a:pPr>
            <a:r>
              <a:rPr lang="en-US" altLang="zh-CN" b="1">
                <a:ea typeface="华文楷体" pitchFamily="2" charset="-122"/>
              </a:rPr>
              <a:t>hóng  zh</a:t>
            </a:r>
            <a:r>
              <a:rPr lang="en-US" altLang="zh-CN" sz="2000" b="1">
                <a:ea typeface="华文楷体" pitchFamily="2" charset="-122"/>
              </a:rPr>
              <a:t>ǎ</a:t>
            </a:r>
            <a:r>
              <a:rPr lang="en-US" altLang="zh-CN" b="1">
                <a:ea typeface="华文楷体" pitchFamily="2" charset="-122"/>
              </a:rPr>
              <a:t>ng   b</a:t>
            </a:r>
            <a:r>
              <a:rPr lang="en-US" altLang="zh-CN" sz="2000" b="1">
                <a:ea typeface="华文楷体" pitchFamily="2" charset="-122"/>
              </a:rPr>
              <a:t>     </a:t>
            </a:r>
            <a:r>
              <a:rPr lang="en-US" altLang="zh-CN" b="1">
                <a:ea typeface="华文楷体" pitchFamily="2" charset="-122"/>
              </a:rPr>
              <a:t>q</a:t>
            </a:r>
            <a:r>
              <a:rPr lang="en-US" altLang="zh-CN" sz="2000" b="1">
                <a:ea typeface="华文楷体" pitchFamily="2" charset="-122"/>
              </a:rPr>
              <a:t>ī</a:t>
            </a:r>
            <a:r>
              <a:rPr lang="en-US" altLang="zh-CN" b="1">
                <a:ea typeface="华文楷体" pitchFamily="2" charset="-122"/>
              </a:rPr>
              <a:t>ng     b</a:t>
            </a:r>
            <a:endParaRPr lang="en-US" altLang="zh-CN" sz="2000" b="1">
              <a:ea typeface="华文楷体" pitchFamily="2" charset="-122"/>
            </a:endParaRPr>
          </a:p>
          <a:p>
            <a:pPr eaLnBrk="1" hangingPunct="1">
              <a:lnSpc>
                <a:spcPct val="30000"/>
              </a:lnSpc>
              <a:spcBef>
                <a:spcPct val="50000"/>
              </a:spcBef>
            </a:pPr>
            <a:r>
              <a:rPr lang="zh-CN" altLang="en-US" sz="3200" b="1">
                <a:ea typeface="华文楷体" pitchFamily="2" charset="-122"/>
              </a:rPr>
              <a:t>红   掌   拨   清   波</a:t>
            </a:r>
            <a:endParaRPr lang="zh-CN" altLang="en-US"/>
          </a:p>
        </p:txBody>
      </p:sp>
      <p:sp>
        <p:nvSpPr>
          <p:cNvPr id="47109" name="Text Box 3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8458200" y="76200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 sz="2400" b="1">
              <a:solidFill>
                <a:srgbClr val="CC0000"/>
              </a:solidFill>
              <a:ea typeface="幼圆" pitchFamily="49" charset="-122"/>
            </a:endParaRPr>
          </a:p>
        </p:txBody>
      </p:sp>
      <p:sp>
        <p:nvSpPr>
          <p:cNvPr id="47110" name="Text Box 15"/>
          <p:cNvSpPr txBox="1">
            <a:spLocks noChangeArrowheads="1"/>
          </p:cNvSpPr>
          <p:nvPr/>
        </p:nvSpPr>
        <p:spPr bwMode="auto">
          <a:xfrm>
            <a:off x="3300413" y="1458913"/>
            <a:ext cx="4318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000000"/>
                </a:solidFill>
              </a:rPr>
              <a:t>é</a:t>
            </a:r>
          </a:p>
        </p:txBody>
      </p:sp>
      <p:sp>
        <p:nvSpPr>
          <p:cNvPr id="47111" name="Rectangle 18"/>
          <p:cNvSpPr>
            <a:spLocks noChangeArrowheads="1"/>
          </p:cNvSpPr>
          <p:nvPr/>
        </p:nvSpPr>
        <p:spPr bwMode="auto">
          <a:xfrm>
            <a:off x="6270625" y="2587625"/>
            <a:ext cx="3127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en-US" b="1">
                <a:solidFill>
                  <a:srgbClr val="000000"/>
                </a:solidFill>
              </a:rPr>
              <a:t>ē</a:t>
            </a:r>
            <a:endParaRPr lang="en-US" altLang="zh-CN" b="1">
              <a:solidFill>
                <a:srgbClr val="000000"/>
              </a:solidFill>
            </a:endParaRPr>
          </a:p>
        </p:txBody>
      </p:sp>
      <p:sp>
        <p:nvSpPr>
          <p:cNvPr id="47112" name="Text Box 19"/>
          <p:cNvSpPr txBox="1">
            <a:spLocks noChangeArrowheads="1"/>
          </p:cNvSpPr>
          <p:nvPr/>
        </p:nvSpPr>
        <p:spPr bwMode="auto">
          <a:xfrm>
            <a:off x="4929188" y="4221163"/>
            <a:ext cx="6477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</a:rPr>
              <a:t>ō </a:t>
            </a:r>
          </a:p>
        </p:txBody>
      </p:sp>
      <p:sp>
        <p:nvSpPr>
          <p:cNvPr id="47113" name="Text Box 20"/>
          <p:cNvSpPr txBox="1">
            <a:spLocks noChangeArrowheads="1"/>
          </p:cNvSpPr>
          <p:nvPr/>
        </p:nvSpPr>
        <p:spPr bwMode="auto">
          <a:xfrm>
            <a:off x="6200775" y="4217988"/>
            <a:ext cx="504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</a:rPr>
              <a:t>ō   </a:t>
            </a:r>
          </a:p>
        </p:txBody>
      </p:sp>
      <p:sp>
        <p:nvSpPr>
          <p:cNvPr id="47114" name="Text Box 21"/>
          <p:cNvSpPr txBox="1">
            <a:spLocks noChangeArrowheads="1"/>
          </p:cNvSpPr>
          <p:nvPr/>
        </p:nvSpPr>
        <p:spPr bwMode="auto">
          <a:xfrm>
            <a:off x="5576888" y="3394075"/>
            <a:ext cx="863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</a:rPr>
              <a:t>ǜ</a:t>
            </a:r>
          </a:p>
        </p:txBody>
      </p:sp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3665538" y="1776413"/>
            <a:ext cx="928687" cy="760412"/>
            <a:chOff x="748" y="1389"/>
            <a:chExt cx="680" cy="498"/>
          </a:xfrm>
        </p:grpSpPr>
        <p:sp>
          <p:nvSpPr>
            <p:cNvPr id="47127" name="Line 23"/>
            <p:cNvSpPr>
              <a:spLocks noChangeShapeType="1"/>
            </p:cNvSpPr>
            <p:nvPr/>
          </p:nvSpPr>
          <p:spPr bwMode="auto">
            <a:xfrm flipH="1">
              <a:off x="748" y="1389"/>
              <a:ext cx="136" cy="498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28" name="Line 24"/>
            <p:cNvSpPr>
              <a:spLocks noChangeShapeType="1"/>
            </p:cNvSpPr>
            <p:nvPr/>
          </p:nvSpPr>
          <p:spPr bwMode="auto">
            <a:xfrm flipH="1">
              <a:off x="1292" y="1389"/>
              <a:ext cx="136" cy="498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" name="Line 25"/>
          <p:cNvSpPr>
            <a:spLocks noChangeShapeType="1"/>
          </p:cNvSpPr>
          <p:nvPr/>
        </p:nvSpPr>
        <p:spPr bwMode="auto">
          <a:xfrm flipH="1">
            <a:off x="4491038" y="2603500"/>
            <a:ext cx="215900" cy="790575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" name="Group 29"/>
          <p:cNvGrpSpPr>
            <a:grpSpLocks/>
          </p:cNvGrpSpPr>
          <p:nvPr/>
        </p:nvGrpSpPr>
        <p:grpSpPr bwMode="auto">
          <a:xfrm>
            <a:off x="4545013" y="3425825"/>
            <a:ext cx="247650" cy="1706563"/>
            <a:chOff x="1383" y="2840"/>
            <a:chExt cx="182" cy="1224"/>
          </a:xfrm>
        </p:grpSpPr>
        <p:sp>
          <p:nvSpPr>
            <p:cNvPr id="47125" name="Line 30"/>
            <p:cNvSpPr>
              <a:spLocks noChangeShapeType="1"/>
            </p:cNvSpPr>
            <p:nvPr/>
          </p:nvSpPr>
          <p:spPr bwMode="auto">
            <a:xfrm flipH="1">
              <a:off x="1383" y="2840"/>
              <a:ext cx="136" cy="498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26" name="Line 31"/>
            <p:cNvSpPr>
              <a:spLocks noChangeShapeType="1"/>
            </p:cNvSpPr>
            <p:nvPr/>
          </p:nvSpPr>
          <p:spPr bwMode="auto">
            <a:xfrm flipH="1">
              <a:off x="1429" y="3566"/>
              <a:ext cx="136" cy="498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" name="Oval 37"/>
          <p:cNvSpPr>
            <a:spLocks noChangeArrowheads="1"/>
          </p:cNvSpPr>
          <p:nvPr/>
        </p:nvSpPr>
        <p:spPr bwMode="auto">
          <a:xfrm>
            <a:off x="4716463" y="4437063"/>
            <a:ext cx="593725" cy="522287"/>
          </a:xfrm>
          <a:prstGeom prst="ellips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27" name="Oval 38"/>
          <p:cNvSpPr>
            <a:spLocks noChangeArrowheads="1"/>
          </p:cNvSpPr>
          <p:nvPr/>
        </p:nvSpPr>
        <p:spPr bwMode="auto">
          <a:xfrm>
            <a:off x="4738688" y="3573463"/>
            <a:ext cx="593725" cy="608012"/>
          </a:xfrm>
          <a:prstGeom prst="ellips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31" name="Oval 42"/>
          <p:cNvSpPr>
            <a:spLocks noChangeArrowheads="1"/>
          </p:cNvSpPr>
          <p:nvPr/>
        </p:nvSpPr>
        <p:spPr bwMode="auto">
          <a:xfrm>
            <a:off x="4711700" y="2809875"/>
            <a:ext cx="647700" cy="649288"/>
          </a:xfrm>
          <a:prstGeom prst="ellips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47121" name="矩形 4"/>
          <p:cNvSpPr>
            <a:spLocks noChangeArrowheads="1"/>
          </p:cNvSpPr>
          <p:nvPr/>
        </p:nvSpPr>
        <p:spPr bwMode="auto">
          <a:xfrm>
            <a:off x="3883025" y="693738"/>
            <a:ext cx="4572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"/>
              </a:lnSpc>
              <a:spcBef>
                <a:spcPct val="50000"/>
              </a:spcBef>
            </a:pPr>
            <a:r>
              <a:rPr lang="en-US" altLang="zh-CN" b="1">
                <a:ea typeface="华文楷体" pitchFamily="2" charset="-122"/>
                <a:hlinkClick r:id="rId4" action="ppaction://hlinkfile"/>
              </a:rPr>
              <a:t> </a:t>
            </a:r>
            <a:r>
              <a:rPr lang="zh-CN" altLang="en-US" sz="4000" b="1">
                <a:ea typeface="华文楷体" pitchFamily="2" charset="-122"/>
                <a:hlinkClick r:id="rId4" action="ppaction://hlinkfile"/>
              </a:rPr>
              <a:t>咏鹅</a:t>
            </a:r>
            <a:endParaRPr lang="zh-CN" altLang="en-US" sz="4000" b="1">
              <a:ea typeface="华文楷体" pitchFamily="2" charset="-122"/>
            </a:endParaRPr>
          </a:p>
          <a:p>
            <a:pPr eaLnBrk="1" hangingPunct="1">
              <a:lnSpc>
                <a:spcPct val="20000"/>
              </a:lnSpc>
              <a:spcBef>
                <a:spcPct val="50000"/>
              </a:spcBef>
            </a:pPr>
            <a:r>
              <a:rPr lang="zh-CN" altLang="en-US" sz="4000" b="1">
                <a:ea typeface="华文楷体" pitchFamily="2" charset="-122"/>
              </a:rPr>
              <a:t>     </a:t>
            </a:r>
            <a:r>
              <a:rPr lang="zh-CN" altLang="en-US" sz="2000" b="1">
                <a:ea typeface="华文楷体" pitchFamily="2" charset="-122"/>
              </a:rPr>
              <a:t>（唐）骆宾王</a:t>
            </a:r>
            <a:endParaRPr lang="zh-CN" altLang="en-US" sz="2000"/>
          </a:p>
        </p:txBody>
      </p:sp>
      <p:sp>
        <p:nvSpPr>
          <p:cNvPr id="47122" name="Rectangle 23"/>
          <p:cNvSpPr>
            <a:spLocks noChangeArrowheads="1"/>
          </p:cNvSpPr>
          <p:nvPr/>
        </p:nvSpPr>
        <p:spPr bwMode="auto">
          <a:xfrm>
            <a:off x="228600" y="5638800"/>
            <a:ext cx="39145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00" dirty="0" smtClean="0">
                <a:solidFill>
                  <a:schemeClr val="bg1"/>
                </a:solidFill>
              </a:rPr>
              <a:t>  </a:t>
            </a:r>
            <a:r>
              <a:rPr lang="zh-CN" altLang="en-US" sz="100" dirty="0">
                <a:solidFill>
                  <a:schemeClr val="bg1"/>
                </a:solidFill>
              </a:rPr>
              <a:t>绿色圃中学资源网</a:t>
            </a:r>
            <a:r>
              <a:rPr lang="en-US" altLang="zh-CN" sz="100" dirty="0">
                <a:solidFill>
                  <a:schemeClr val="bg1"/>
                </a:solidFill>
              </a:rPr>
              <a:t>http://cz.lspjy.com</a:t>
            </a:r>
            <a:endParaRPr lang="en-US" altLang="zh-CN" dirty="0"/>
          </a:p>
        </p:txBody>
      </p:sp>
      <p:pic>
        <p:nvPicPr>
          <p:cNvPr id="47123" name="Picture 2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7475" y="1473200"/>
            <a:ext cx="481013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24" name="Picture 2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473200"/>
            <a:ext cx="481013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6" grpId="0" animBg="1"/>
      <p:bldP spid="27" grpId="0" animBg="1"/>
      <p:bldP spid="3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609600" y="1371600"/>
            <a:ext cx="4800600" cy="4724400"/>
            <a:chOff x="432" y="912"/>
            <a:chExt cx="3024" cy="2976"/>
          </a:xfrm>
        </p:grpSpPr>
        <p:sp>
          <p:nvSpPr>
            <p:cNvPr id="48133" name="AutoShape 3"/>
            <p:cNvSpPr>
              <a:spLocks noChangeArrowheads="1"/>
            </p:cNvSpPr>
            <p:nvPr/>
          </p:nvSpPr>
          <p:spPr bwMode="auto">
            <a:xfrm>
              <a:off x="432" y="912"/>
              <a:ext cx="3024" cy="297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/>
                </a:gs>
                <a:gs pos="100000">
                  <a:srgbClr val="CC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8134" name="Text Box 4"/>
            <p:cNvSpPr txBox="1">
              <a:spLocks noChangeArrowheads="1"/>
            </p:cNvSpPr>
            <p:nvPr/>
          </p:nvSpPr>
          <p:spPr bwMode="auto">
            <a:xfrm>
              <a:off x="816" y="1056"/>
              <a:ext cx="91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CC0000"/>
                  </a:solidFill>
                </a:rPr>
                <a:t>背景介绍</a:t>
              </a:r>
            </a:p>
          </p:txBody>
        </p:sp>
        <p:sp>
          <p:nvSpPr>
            <p:cNvPr id="48135" name="AutoShape 5"/>
            <p:cNvSpPr>
              <a:spLocks noChangeArrowheads="1"/>
            </p:cNvSpPr>
            <p:nvPr/>
          </p:nvSpPr>
          <p:spPr bwMode="auto">
            <a:xfrm>
              <a:off x="672" y="1104"/>
              <a:ext cx="192" cy="192"/>
            </a:xfrm>
            <a:prstGeom prst="smileyFace">
              <a:avLst>
                <a:gd name="adj" fmla="val 4653"/>
              </a:avLst>
            </a:prstGeom>
            <a:solidFill>
              <a:srgbClr val="EBF93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8136" name="Text Box 6"/>
            <p:cNvSpPr txBox="1">
              <a:spLocks noChangeArrowheads="1"/>
            </p:cNvSpPr>
            <p:nvPr/>
          </p:nvSpPr>
          <p:spPr bwMode="auto">
            <a:xfrm>
              <a:off x="624" y="1536"/>
              <a:ext cx="2544" cy="1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b="1" dirty="0">
                  <a:solidFill>
                    <a:srgbClr val="000000"/>
                  </a:solidFill>
                </a:rPr>
                <a:t>       </a:t>
              </a:r>
              <a:r>
                <a:rPr lang="zh-CN" altLang="en-US" sz="2800" b="1" dirty="0">
                  <a:solidFill>
                    <a:srgbClr val="000000"/>
                  </a:solidFill>
                </a:rPr>
                <a:t>唐代的诗人</a:t>
              </a:r>
              <a:r>
                <a:rPr lang="zh-CN" altLang="en-US" sz="2800" b="1" dirty="0">
                  <a:solidFill>
                    <a:srgbClr val="CC0000"/>
                  </a:solidFill>
                </a:rPr>
                <a:t>骆宾王</a:t>
              </a:r>
              <a:r>
                <a:rPr lang="zh-CN" altLang="en-US" sz="2800" b="1" dirty="0">
                  <a:solidFill>
                    <a:srgbClr val="000000"/>
                  </a:solidFill>
                </a:rPr>
                <a:t>七岁时，和你们年龄差不多，看到了美丽可爱的鹅在池里游水，他非常喜欢这些鹅，用小手指着鹅，作了一首诗 。</a:t>
              </a:r>
            </a:p>
          </p:txBody>
        </p:sp>
      </p:grpSp>
      <p:pic>
        <p:nvPicPr>
          <p:cNvPr id="6151" name="Picture 7" descr="_GTUNPC26NE6J23CQS7TES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2800" y="228600"/>
            <a:ext cx="3352800" cy="112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2" name="Picture 15" descr="B]FICLAYO2NG}(1Z28%G7]6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8600" y="6096000"/>
            <a:ext cx="990600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4" descr="鹅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113" y="1773238"/>
            <a:ext cx="6457950" cy="399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Text Box 5"/>
          <p:cNvSpPr txBox="1">
            <a:spLocks noChangeArrowheads="1"/>
          </p:cNvSpPr>
          <p:nvPr/>
        </p:nvSpPr>
        <p:spPr bwMode="auto">
          <a:xfrm>
            <a:off x="1619250" y="5668963"/>
            <a:ext cx="5680075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7200" b="1">
                <a:solidFill>
                  <a:srgbClr val="0000CC"/>
                </a:solidFill>
                <a:latin typeface="Times New Roman" pitchFamily="18" charset="0"/>
                <a:ea typeface="隶书" pitchFamily="49" charset="-122"/>
              </a:rPr>
              <a:t>鹅，鹅，鹅，</a:t>
            </a:r>
          </a:p>
        </p:txBody>
      </p:sp>
      <p:grpSp>
        <p:nvGrpSpPr>
          <p:cNvPr id="2" name="Group 25"/>
          <p:cNvGrpSpPr>
            <a:grpSpLocks/>
          </p:cNvGrpSpPr>
          <p:nvPr/>
        </p:nvGrpSpPr>
        <p:grpSpPr bwMode="auto">
          <a:xfrm>
            <a:off x="5795963" y="0"/>
            <a:ext cx="2089150" cy="1268413"/>
            <a:chOff x="3651" y="0"/>
            <a:chExt cx="1316" cy="799"/>
          </a:xfrm>
        </p:grpSpPr>
        <p:sp>
          <p:nvSpPr>
            <p:cNvPr id="49160" name="AutoShape 24"/>
            <p:cNvSpPr>
              <a:spLocks noChangeArrowheads="1"/>
            </p:cNvSpPr>
            <p:nvPr/>
          </p:nvSpPr>
          <p:spPr bwMode="auto">
            <a:xfrm rot="-9448766">
              <a:off x="3651" y="0"/>
              <a:ext cx="1316" cy="799"/>
            </a:xfrm>
            <a:prstGeom prst="cloudCallout">
              <a:avLst>
                <a:gd name="adj1" fmla="val 54102"/>
                <a:gd name="adj2" fmla="val -39486"/>
              </a:avLst>
            </a:prstGeom>
            <a:gradFill rotWithShape="1">
              <a:gsLst>
                <a:gs pos="0">
                  <a:srgbClr val="CCFFCC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/>
            <a:lstStyle/>
            <a:p>
              <a:pPr algn="ctr" eaLnBrk="1" hangingPunct="1"/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9161" name="Text Box 23"/>
            <p:cNvSpPr txBox="1">
              <a:spLocks noChangeArrowheads="1"/>
            </p:cNvSpPr>
            <p:nvPr/>
          </p:nvSpPr>
          <p:spPr bwMode="auto">
            <a:xfrm>
              <a:off x="3787" y="164"/>
              <a:ext cx="907" cy="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b="1">
                  <a:solidFill>
                    <a:srgbClr val="000000"/>
                  </a:solidFill>
                </a:rPr>
                <a:t>用诗歌来叙述鹅</a:t>
              </a:r>
            </a:p>
          </p:txBody>
        </p:sp>
      </p:grpSp>
      <p:grpSp>
        <p:nvGrpSpPr>
          <p:cNvPr id="49157" name="Group 11"/>
          <p:cNvGrpSpPr>
            <a:grpSpLocks/>
          </p:cNvGrpSpPr>
          <p:nvPr/>
        </p:nvGrpSpPr>
        <p:grpSpPr bwMode="auto">
          <a:xfrm>
            <a:off x="0" y="-100013"/>
            <a:ext cx="2592388" cy="1009651"/>
            <a:chOff x="113" y="0"/>
            <a:chExt cx="1633" cy="636"/>
          </a:xfrm>
        </p:grpSpPr>
        <p:sp>
          <p:nvSpPr>
            <p:cNvPr id="49158" name="AutoShape 12"/>
            <p:cNvSpPr>
              <a:spLocks noChangeArrowheads="1"/>
            </p:cNvSpPr>
            <p:nvPr/>
          </p:nvSpPr>
          <p:spPr bwMode="auto">
            <a:xfrm>
              <a:off x="113" y="0"/>
              <a:ext cx="1633" cy="636"/>
            </a:xfrm>
            <a:prstGeom prst="horizontalScroll">
              <a:avLst>
                <a:gd name="adj" fmla="val 12500"/>
              </a:avLst>
            </a:prstGeom>
            <a:gradFill rotWithShape="1">
              <a:gsLst>
                <a:gs pos="0">
                  <a:srgbClr val="FFFF00"/>
                </a:gs>
                <a:gs pos="100000">
                  <a:schemeClr val="bg1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9159" name="Text Box 13"/>
            <p:cNvSpPr txBox="1">
              <a:spLocks noChangeArrowheads="1"/>
            </p:cNvSpPr>
            <p:nvPr/>
          </p:nvSpPr>
          <p:spPr bwMode="auto">
            <a:xfrm>
              <a:off x="249" y="164"/>
              <a:ext cx="1497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000000"/>
                  </a:solidFill>
                </a:rPr>
                <a:t>古诗</a:t>
              </a:r>
              <a:r>
                <a:rPr lang="en-US" altLang="zh-CN" sz="2800" b="1">
                  <a:solidFill>
                    <a:srgbClr val="000000"/>
                  </a:solidFill>
                </a:rPr>
                <a:t>——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B]FICLAYO2NG}(1Z28%G7]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8600" y="6096000"/>
            <a:ext cx="990600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0179" name="Group 11"/>
          <p:cNvGrpSpPr>
            <a:grpSpLocks/>
          </p:cNvGrpSpPr>
          <p:nvPr/>
        </p:nvGrpSpPr>
        <p:grpSpPr bwMode="auto">
          <a:xfrm>
            <a:off x="179388" y="0"/>
            <a:ext cx="2592387" cy="1009650"/>
            <a:chOff x="113" y="0"/>
            <a:chExt cx="1633" cy="636"/>
          </a:xfrm>
        </p:grpSpPr>
        <p:sp>
          <p:nvSpPr>
            <p:cNvPr id="50183" name="AutoShape 12"/>
            <p:cNvSpPr>
              <a:spLocks noChangeArrowheads="1"/>
            </p:cNvSpPr>
            <p:nvPr/>
          </p:nvSpPr>
          <p:spPr bwMode="auto">
            <a:xfrm>
              <a:off x="113" y="0"/>
              <a:ext cx="1633" cy="636"/>
            </a:xfrm>
            <a:prstGeom prst="horizontalScroll">
              <a:avLst>
                <a:gd name="adj" fmla="val 12500"/>
              </a:avLst>
            </a:prstGeom>
            <a:gradFill rotWithShape="1">
              <a:gsLst>
                <a:gs pos="0">
                  <a:srgbClr val="FFFF00"/>
                </a:gs>
                <a:gs pos="100000">
                  <a:schemeClr val="bg1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184" name="Text Box 13"/>
            <p:cNvSpPr txBox="1">
              <a:spLocks noChangeArrowheads="1"/>
            </p:cNvSpPr>
            <p:nvPr/>
          </p:nvSpPr>
          <p:spPr bwMode="auto">
            <a:xfrm>
              <a:off x="249" y="164"/>
              <a:ext cx="1497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000000"/>
                  </a:solidFill>
                </a:rPr>
                <a:t>古诗</a:t>
              </a:r>
              <a:r>
                <a:rPr lang="en-US" altLang="zh-CN" sz="2800" b="1">
                  <a:solidFill>
                    <a:srgbClr val="000000"/>
                  </a:solidFill>
                </a:rPr>
                <a:t>——</a:t>
              </a:r>
            </a:p>
          </p:txBody>
        </p:sp>
      </p:grpSp>
      <p:pic>
        <p:nvPicPr>
          <p:cNvPr id="50180" name="Picture 5" descr="zcg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1268413"/>
            <a:ext cx="6192838" cy="422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17" name="Rectangle 8"/>
          <p:cNvSpPr>
            <a:spLocks noChangeArrowheads="1"/>
          </p:cNvSpPr>
          <p:nvPr/>
        </p:nvSpPr>
        <p:spPr bwMode="auto">
          <a:xfrm>
            <a:off x="1979613" y="5373688"/>
            <a:ext cx="6289675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kumimoji="1" lang="zh-CN" altLang="en-US" sz="6600" b="1">
                <a:solidFill>
                  <a:srgbClr val="0000CC"/>
                </a:solidFill>
                <a:latin typeface="Times New Roman" pitchFamily="18" charset="0"/>
                <a:ea typeface="隶书" pitchFamily="49" charset="-122"/>
              </a:rPr>
              <a:t>曲项向天歌。</a:t>
            </a:r>
          </a:p>
        </p:txBody>
      </p:sp>
      <p:sp>
        <p:nvSpPr>
          <p:cNvPr id="25618" name="Rectangle 18"/>
          <p:cNvSpPr>
            <a:spLocks noChangeArrowheads="1"/>
          </p:cNvSpPr>
          <p:nvPr/>
        </p:nvSpPr>
        <p:spPr bwMode="auto">
          <a:xfrm>
            <a:off x="1547813" y="6338888"/>
            <a:ext cx="6769100" cy="519112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kumimoji="1" lang="zh-CN" altLang="en-US" sz="2800" b="1">
                <a:solidFill>
                  <a:srgbClr val="000000"/>
                </a:solidFill>
                <a:latin typeface="Times New Roman" pitchFamily="18" charset="0"/>
              </a:rPr>
              <a:t>弯着脖子，昂着头，对着天空高声唱歌。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7" grpId="0"/>
      <p:bldP spid="256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4"/>
          <p:cNvSpPr>
            <a:spLocks noChangeArrowheads="1"/>
          </p:cNvSpPr>
          <p:nvPr/>
        </p:nvSpPr>
        <p:spPr bwMode="auto">
          <a:xfrm>
            <a:off x="2286000" y="5638800"/>
            <a:ext cx="18415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endParaRPr kumimoji="1" lang="zh-CN" altLang="zh-CN" sz="6000">
              <a:solidFill>
                <a:srgbClr val="000000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31747" name="Rectangle 5"/>
          <p:cNvSpPr>
            <a:spLocks noChangeArrowheads="1"/>
          </p:cNvSpPr>
          <p:nvPr/>
        </p:nvSpPr>
        <p:spPr bwMode="auto">
          <a:xfrm>
            <a:off x="1979613" y="5157788"/>
            <a:ext cx="5680075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kumimoji="1" lang="zh-CN" altLang="en-US" sz="7200" b="1">
                <a:solidFill>
                  <a:srgbClr val="0000CC"/>
                </a:solidFill>
                <a:latin typeface="Times New Roman" pitchFamily="18" charset="0"/>
                <a:ea typeface="隶书" pitchFamily="49" charset="-122"/>
              </a:rPr>
              <a:t>白毛浮绿水，</a:t>
            </a:r>
          </a:p>
        </p:txBody>
      </p:sp>
      <p:pic>
        <p:nvPicPr>
          <p:cNvPr id="51204" name="Picture 6" descr="C:\Users\roomain_lenovo\Desktop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6013" y="1341438"/>
            <a:ext cx="676910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2195513" y="6669088"/>
            <a:ext cx="1584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kumimoji="1" lang="zh-CN" altLang="zh-CN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1692275" y="6278563"/>
            <a:ext cx="6534150" cy="57943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kumimoji="1" lang="zh-CN" altLang="en-US" sz="3200" b="1">
                <a:solidFill>
                  <a:srgbClr val="000000"/>
                </a:solidFill>
                <a:latin typeface="Times New Roman" pitchFamily="18" charset="0"/>
              </a:rPr>
              <a:t>雪白的羽毛浮在碧绿的水面上。</a:t>
            </a:r>
          </a:p>
        </p:txBody>
      </p:sp>
      <p:grpSp>
        <p:nvGrpSpPr>
          <p:cNvPr id="51207" name="Group 33"/>
          <p:cNvGrpSpPr>
            <a:grpSpLocks/>
          </p:cNvGrpSpPr>
          <p:nvPr/>
        </p:nvGrpSpPr>
        <p:grpSpPr bwMode="auto">
          <a:xfrm>
            <a:off x="179388" y="0"/>
            <a:ext cx="2592387" cy="1009650"/>
            <a:chOff x="113" y="0"/>
            <a:chExt cx="1633" cy="636"/>
          </a:xfrm>
        </p:grpSpPr>
        <p:sp>
          <p:nvSpPr>
            <p:cNvPr id="51208" name="AutoShape 34"/>
            <p:cNvSpPr>
              <a:spLocks noChangeArrowheads="1"/>
            </p:cNvSpPr>
            <p:nvPr/>
          </p:nvSpPr>
          <p:spPr bwMode="auto">
            <a:xfrm>
              <a:off x="113" y="0"/>
              <a:ext cx="1633" cy="636"/>
            </a:xfrm>
            <a:prstGeom prst="horizontalScroll">
              <a:avLst>
                <a:gd name="adj" fmla="val 12500"/>
              </a:avLst>
            </a:prstGeom>
            <a:gradFill rotWithShape="1">
              <a:gsLst>
                <a:gs pos="0">
                  <a:srgbClr val="FFFF00"/>
                </a:gs>
                <a:gs pos="100000">
                  <a:schemeClr val="bg1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209" name="Text Box 35"/>
            <p:cNvSpPr txBox="1">
              <a:spLocks noChangeArrowheads="1"/>
            </p:cNvSpPr>
            <p:nvPr/>
          </p:nvSpPr>
          <p:spPr bwMode="auto">
            <a:xfrm>
              <a:off x="249" y="164"/>
              <a:ext cx="1497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000000"/>
                  </a:solidFill>
                </a:rPr>
                <a:t>古诗</a:t>
              </a:r>
              <a:r>
                <a:rPr lang="en-US" altLang="zh-CN" sz="2800" b="1">
                  <a:solidFill>
                    <a:srgbClr val="000000"/>
                  </a:solidFill>
                </a:rPr>
                <a:t>——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3175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4"/>
          <p:cNvSpPr>
            <a:spLocks noChangeArrowheads="1"/>
          </p:cNvSpPr>
          <p:nvPr/>
        </p:nvSpPr>
        <p:spPr bwMode="auto">
          <a:xfrm>
            <a:off x="1908175" y="5084763"/>
            <a:ext cx="5680075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kumimoji="1" lang="zh-CN" altLang="en-US" sz="7200" b="1">
                <a:solidFill>
                  <a:srgbClr val="0000CC"/>
                </a:solidFill>
                <a:latin typeface="Times New Roman" pitchFamily="18" charset="0"/>
                <a:ea typeface="隶书" pitchFamily="49" charset="-122"/>
              </a:rPr>
              <a:t>红掌拨清波。</a:t>
            </a:r>
          </a:p>
        </p:txBody>
      </p:sp>
      <p:pic>
        <p:nvPicPr>
          <p:cNvPr id="52227" name="Picture 3" descr="《咏鹅》诗---鹅（实景图）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2275" y="1341438"/>
            <a:ext cx="5976938" cy="396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1763713" y="6216650"/>
            <a:ext cx="6534150" cy="64135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</a:rPr>
              <a:t>红红的脚掌拨起清清的水波</a:t>
            </a:r>
            <a:r>
              <a:rPr kumimoji="1" lang="zh-CN" altLang="en-US" sz="3200" b="1">
                <a:solidFill>
                  <a:srgbClr val="000000"/>
                </a:solidFill>
                <a:latin typeface="Times New Roman" pitchFamily="18" charset="0"/>
              </a:rPr>
              <a:t>。</a:t>
            </a:r>
          </a:p>
        </p:txBody>
      </p:sp>
      <p:grpSp>
        <p:nvGrpSpPr>
          <p:cNvPr id="52229" name="Group 22"/>
          <p:cNvGrpSpPr>
            <a:grpSpLocks/>
          </p:cNvGrpSpPr>
          <p:nvPr/>
        </p:nvGrpSpPr>
        <p:grpSpPr bwMode="auto">
          <a:xfrm>
            <a:off x="179388" y="0"/>
            <a:ext cx="2592387" cy="1009650"/>
            <a:chOff x="113" y="0"/>
            <a:chExt cx="1633" cy="636"/>
          </a:xfrm>
        </p:grpSpPr>
        <p:sp>
          <p:nvSpPr>
            <p:cNvPr id="52230" name="AutoShape 23"/>
            <p:cNvSpPr>
              <a:spLocks noChangeArrowheads="1"/>
            </p:cNvSpPr>
            <p:nvPr/>
          </p:nvSpPr>
          <p:spPr bwMode="auto">
            <a:xfrm>
              <a:off x="113" y="0"/>
              <a:ext cx="1633" cy="636"/>
            </a:xfrm>
            <a:prstGeom prst="horizontalScroll">
              <a:avLst>
                <a:gd name="adj" fmla="val 12500"/>
              </a:avLst>
            </a:prstGeom>
            <a:gradFill rotWithShape="1">
              <a:gsLst>
                <a:gs pos="0">
                  <a:srgbClr val="FFFF00"/>
                </a:gs>
                <a:gs pos="100000">
                  <a:schemeClr val="bg1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2231" name="Text Box 24"/>
            <p:cNvSpPr txBox="1">
              <a:spLocks noChangeArrowheads="1"/>
            </p:cNvSpPr>
            <p:nvPr/>
          </p:nvSpPr>
          <p:spPr bwMode="auto">
            <a:xfrm>
              <a:off x="249" y="164"/>
              <a:ext cx="1497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000000"/>
                  </a:solidFill>
                </a:rPr>
                <a:t>古诗</a:t>
              </a:r>
              <a:r>
                <a:rPr lang="en-US" altLang="zh-CN" sz="2800" b="1">
                  <a:solidFill>
                    <a:srgbClr val="000000"/>
                  </a:solidFill>
                </a:rPr>
                <a:t>——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矩形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3375" y="676275"/>
            <a:ext cx="5456238" cy="3249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12" descr="N]@WPI]5$8$0`@LNBQS3~}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00" y="0"/>
            <a:ext cx="3228975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3251" name="Group 14"/>
          <p:cNvGrpSpPr>
            <a:grpSpLocks/>
          </p:cNvGrpSpPr>
          <p:nvPr/>
        </p:nvGrpSpPr>
        <p:grpSpPr bwMode="auto">
          <a:xfrm>
            <a:off x="179388" y="0"/>
            <a:ext cx="2592387" cy="1009650"/>
            <a:chOff x="113" y="0"/>
            <a:chExt cx="1633" cy="636"/>
          </a:xfrm>
        </p:grpSpPr>
        <p:sp>
          <p:nvSpPr>
            <p:cNvPr id="53260" name="AutoShape 15"/>
            <p:cNvSpPr>
              <a:spLocks noChangeArrowheads="1"/>
            </p:cNvSpPr>
            <p:nvPr/>
          </p:nvSpPr>
          <p:spPr bwMode="auto">
            <a:xfrm>
              <a:off x="113" y="0"/>
              <a:ext cx="1633" cy="636"/>
            </a:xfrm>
            <a:prstGeom prst="horizontalScroll">
              <a:avLst>
                <a:gd name="adj" fmla="val 12500"/>
              </a:avLst>
            </a:prstGeom>
            <a:gradFill rotWithShape="1">
              <a:gsLst>
                <a:gs pos="0">
                  <a:srgbClr val="FFFF00"/>
                </a:gs>
                <a:gs pos="100000">
                  <a:schemeClr val="bg1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3261" name="Text Box 16"/>
            <p:cNvSpPr txBox="1">
              <a:spLocks noChangeArrowheads="1"/>
            </p:cNvSpPr>
            <p:nvPr/>
          </p:nvSpPr>
          <p:spPr bwMode="auto">
            <a:xfrm>
              <a:off x="249" y="164"/>
              <a:ext cx="1497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000000"/>
                  </a:solidFill>
                </a:rPr>
                <a:t>古诗</a:t>
              </a:r>
              <a:r>
                <a:rPr lang="en-US" altLang="zh-CN" sz="2800" b="1">
                  <a:solidFill>
                    <a:srgbClr val="000000"/>
                  </a:solidFill>
                </a:rPr>
                <a:t>——</a:t>
              </a:r>
            </a:p>
          </p:txBody>
        </p:sp>
      </p:grpSp>
      <p:grpSp>
        <p:nvGrpSpPr>
          <p:cNvPr id="53252" name="Group 25"/>
          <p:cNvGrpSpPr>
            <a:grpSpLocks/>
          </p:cNvGrpSpPr>
          <p:nvPr/>
        </p:nvGrpSpPr>
        <p:grpSpPr bwMode="auto">
          <a:xfrm>
            <a:off x="179388" y="1052513"/>
            <a:ext cx="5400675" cy="5472112"/>
            <a:chOff x="431" y="1071"/>
            <a:chExt cx="3401" cy="3039"/>
          </a:xfrm>
        </p:grpSpPr>
        <p:sp>
          <p:nvSpPr>
            <p:cNvPr id="53258" name="AutoShape 26"/>
            <p:cNvSpPr>
              <a:spLocks noChangeArrowheads="1"/>
            </p:cNvSpPr>
            <p:nvPr/>
          </p:nvSpPr>
          <p:spPr bwMode="auto">
            <a:xfrm>
              <a:off x="431" y="1071"/>
              <a:ext cx="3311" cy="303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3259" name="Text Box 27"/>
            <p:cNvSpPr txBox="1">
              <a:spLocks noChangeArrowheads="1"/>
            </p:cNvSpPr>
            <p:nvPr/>
          </p:nvSpPr>
          <p:spPr bwMode="auto">
            <a:xfrm>
              <a:off x="657" y="1162"/>
              <a:ext cx="3175" cy="2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20000"/>
                </a:lnSpc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000000"/>
                  </a:solidFill>
                  <a:ea typeface="华文楷体" pitchFamily="2" charset="-122"/>
                </a:rPr>
                <a:t> </a:t>
              </a:r>
            </a:p>
            <a:p>
              <a:pPr eaLnBrk="1" hangingPunct="1">
                <a:lnSpc>
                  <a:spcPct val="20000"/>
                </a:lnSpc>
                <a:spcBef>
                  <a:spcPct val="50000"/>
                </a:spcBef>
              </a:pPr>
              <a:r>
                <a:rPr lang="en-US" altLang="zh-CN" sz="4000" b="1" dirty="0">
                  <a:solidFill>
                    <a:srgbClr val="000000"/>
                  </a:solidFill>
                  <a:ea typeface="华文楷体" pitchFamily="2" charset="-122"/>
                </a:rPr>
                <a:t>          </a:t>
              </a:r>
              <a:r>
                <a:rPr lang="zh-CN" altLang="en-US" sz="4000" b="1" dirty="0">
                  <a:solidFill>
                    <a:srgbClr val="000000"/>
                  </a:solidFill>
                  <a:ea typeface="华文楷体" pitchFamily="2" charset="-122"/>
                </a:rPr>
                <a:t>咏鹅</a:t>
              </a:r>
            </a:p>
            <a:p>
              <a:pPr eaLnBrk="1" hangingPunct="1">
                <a:lnSpc>
                  <a:spcPct val="20000"/>
                </a:lnSpc>
                <a:spcBef>
                  <a:spcPct val="50000"/>
                </a:spcBef>
              </a:pPr>
              <a:r>
                <a:rPr lang="zh-CN" altLang="en-US" sz="4000" b="1" dirty="0">
                  <a:solidFill>
                    <a:srgbClr val="000000"/>
                  </a:solidFill>
                  <a:ea typeface="华文楷体" pitchFamily="2" charset="-122"/>
                </a:rPr>
                <a:t>             </a:t>
              </a:r>
              <a:r>
                <a:rPr lang="zh-CN" altLang="en-US" sz="2800" b="1" dirty="0">
                  <a:solidFill>
                    <a:srgbClr val="000000"/>
                  </a:solidFill>
                  <a:ea typeface="华文楷体" pitchFamily="2" charset="-122"/>
                </a:rPr>
                <a:t>（唐）骆宾王</a:t>
              </a:r>
            </a:p>
            <a:p>
              <a:pPr eaLnBrk="1" hangingPunct="1">
                <a:lnSpc>
                  <a:spcPct val="20000"/>
                </a:lnSpc>
                <a:spcBef>
                  <a:spcPct val="50000"/>
                </a:spcBef>
              </a:pPr>
              <a:r>
                <a:rPr lang="zh-CN" altLang="en-US" sz="4000" b="1" dirty="0">
                  <a:solidFill>
                    <a:srgbClr val="000000"/>
                  </a:solidFill>
                  <a:ea typeface="华文楷体" pitchFamily="2" charset="-122"/>
                </a:rPr>
                <a:t>鹅</a:t>
              </a:r>
              <a:r>
                <a:rPr lang="zh-CN" altLang="en-US" sz="5400" b="1" dirty="0">
                  <a:solidFill>
                    <a:srgbClr val="000000"/>
                  </a:solidFill>
                  <a:ea typeface="华文楷体" pitchFamily="2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</a:rPr>
                <a:t>，</a:t>
              </a:r>
              <a:r>
                <a:rPr lang="zh-CN" altLang="en-US" sz="4000" b="1" dirty="0">
                  <a:solidFill>
                    <a:srgbClr val="000000"/>
                  </a:solidFill>
                  <a:ea typeface="华文楷体" pitchFamily="2" charset="-122"/>
                </a:rPr>
                <a:t> 鹅</a:t>
              </a:r>
              <a:r>
                <a:rPr lang="zh-CN" altLang="en-US" sz="5400" b="1" dirty="0">
                  <a:solidFill>
                    <a:srgbClr val="000000"/>
                  </a:solidFill>
                  <a:ea typeface="华文楷体" pitchFamily="2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</a:rPr>
                <a:t>，</a:t>
              </a:r>
              <a:r>
                <a:rPr lang="zh-CN" altLang="en-US" sz="4000" b="1" dirty="0">
                  <a:solidFill>
                    <a:srgbClr val="000000"/>
                  </a:solidFill>
                  <a:ea typeface="华文楷体" pitchFamily="2" charset="-122"/>
                </a:rPr>
                <a:t>鹅，</a:t>
              </a:r>
            </a:p>
            <a:p>
              <a:pPr eaLnBrk="1" hangingPunct="1">
                <a:lnSpc>
                  <a:spcPct val="20000"/>
                </a:lnSpc>
                <a:spcBef>
                  <a:spcPct val="50000"/>
                </a:spcBef>
              </a:pPr>
              <a:endParaRPr lang="zh-CN" altLang="en-US" sz="4000" b="1" dirty="0">
                <a:solidFill>
                  <a:srgbClr val="000000"/>
                </a:solidFill>
                <a:ea typeface="华文楷体" pitchFamily="2" charset="-122"/>
              </a:endParaRPr>
            </a:p>
            <a:p>
              <a:pPr eaLnBrk="1" hangingPunct="1">
                <a:lnSpc>
                  <a:spcPct val="20000"/>
                </a:lnSpc>
                <a:spcBef>
                  <a:spcPct val="50000"/>
                </a:spcBef>
              </a:pPr>
              <a:r>
                <a:rPr lang="zh-CN" altLang="en-US" sz="4000" b="1" dirty="0">
                  <a:solidFill>
                    <a:srgbClr val="000000"/>
                  </a:solidFill>
                  <a:ea typeface="华文楷体" pitchFamily="2" charset="-122"/>
                </a:rPr>
                <a:t>曲  项  向  天  歌。</a:t>
              </a:r>
            </a:p>
            <a:p>
              <a:pPr eaLnBrk="1" hangingPunct="1">
                <a:lnSpc>
                  <a:spcPct val="2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srgbClr val="000000"/>
                </a:solidFill>
                <a:ea typeface="华文楷体" pitchFamily="2" charset="-122"/>
              </a:endParaRPr>
            </a:p>
            <a:p>
              <a:pPr eaLnBrk="1" hangingPunct="1">
                <a:lnSpc>
                  <a:spcPct val="30000"/>
                </a:lnSpc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00"/>
                  </a:solidFill>
                  <a:ea typeface="华文楷体" pitchFamily="2" charset="-122"/>
                </a:rPr>
                <a:t> </a:t>
              </a:r>
              <a:endParaRPr lang="zh-CN" altLang="en-US" sz="2800" b="1" dirty="0">
                <a:solidFill>
                  <a:srgbClr val="000000"/>
                </a:solidFill>
                <a:ea typeface="华文楷体" pitchFamily="2" charset="-122"/>
              </a:endParaRPr>
            </a:p>
            <a:p>
              <a:pPr eaLnBrk="1" hangingPunct="1">
                <a:lnSpc>
                  <a:spcPct val="30000"/>
                </a:lnSpc>
                <a:spcBef>
                  <a:spcPct val="50000"/>
                </a:spcBef>
              </a:pPr>
              <a:r>
                <a:rPr lang="zh-CN" altLang="en-US" sz="4000" b="1" dirty="0">
                  <a:solidFill>
                    <a:srgbClr val="000000"/>
                  </a:solidFill>
                  <a:ea typeface="华文楷体" pitchFamily="2" charset="-122"/>
                </a:rPr>
                <a:t>白  毛  浮  绿  水，</a:t>
              </a:r>
            </a:p>
            <a:p>
              <a:pPr eaLnBrk="1" hangingPunct="1">
                <a:lnSpc>
                  <a:spcPct val="2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srgbClr val="000000"/>
                </a:solidFill>
                <a:ea typeface="华文楷体" pitchFamily="2" charset="-122"/>
              </a:endParaRPr>
            </a:p>
            <a:p>
              <a:pPr eaLnBrk="1" hangingPunct="1">
                <a:lnSpc>
                  <a:spcPct val="30000"/>
                </a:lnSpc>
                <a:spcBef>
                  <a:spcPct val="50000"/>
                </a:spcBef>
              </a:pPr>
              <a:endParaRPr lang="zh-CN" altLang="en-US" sz="2800" b="1" dirty="0">
                <a:solidFill>
                  <a:srgbClr val="000000"/>
                </a:solidFill>
                <a:ea typeface="华文楷体" pitchFamily="2" charset="-122"/>
              </a:endParaRPr>
            </a:p>
            <a:p>
              <a:pPr eaLnBrk="1" hangingPunct="1">
                <a:lnSpc>
                  <a:spcPct val="30000"/>
                </a:lnSpc>
                <a:spcBef>
                  <a:spcPct val="50000"/>
                </a:spcBef>
              </a:pPr>
              <a:r>
                <a:rPr lang="zh-CN" altLang="en-US" sz="4000" b="1" dirty="0">
                  <a:solidFill>
                    <a:srgbClr val="000000"/>
                  </a:solidFill>
                  <a:ea typeface="华文楷体" pitchFamily="2" charset="-122"/>
                </a:rPr>
                <a:t>红  掌  拨  清  波。</a:t>
              </a:r>
            </a:p>
          </p:txBody>
        </p:sp>
      </p:grpSp>
      <p:sp>
        <p:nvSpPr>
          <p:cNvPr id="12316" name="Text Box 28"/>
          <p:cNvSpPr txBox="1">
            <a:spLocks noChangeArrowheads="1"/>
          </p:cNvSpPr>
          <p:nvPr/>
        </p:nvSpPr>
        <p:spPr bwMode="auto">
          <a:xfrm>
            <a:off x="539750" y="3644900"/>
            <a:ext cx="5111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弯着脖子对着天空（高兴地）唱着歌</a:t>
            </a:r>
            <a:r>
              <a:rPr lang="zh-CN" altLang="en-US" sz="2400" b="1">
                <a:solidFill>
                  <a:srgbClr val="3399FF"/>
                </a:solidFill>
              </a:rPr>
              <a:t>。</a:t>
            </a:r>
          </a:p>
        </p:txBody>
      </p:sp>
      <p:sp>
        <p:nvSpPr>
          <p:cNvPr id="12319" name="Text Box 31"/>
          <p:cNvSpPr txBox="1">
            <a:spLocks noChangeArrowheads="1"/>
          </p:cNvSpPr>
          <p:nvPr/>
        </p:nvSpPr>
        <p:spPr bwMode="auto">
          <a:xfrm>
            <a:off x="3708400" y="2276475"/>
            <a:ext cx="31686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</a:rPr>
              <a:t>（在清澈的湖水里，几只美丽的大白鹅</a:t>
            </a:r>
            <a:r>
              <a:rPr lang="zh-CN" altLang="en-US" dirty="0">
                <a:solidFill>
                  <a:srgbClr val="FF0000"/>
                </a:solidFill>
              </a:rPr>
              <a:t> ）</a:t>
            </a:r>
          </a:p>
        </p:txBody>
      </p:sp>
      <p:sp>
        <p:nvSpPr>
          <p:cNvPr id="12318" name="Text Box 30"/>
          <p:cNvSpPr txBox="1">
            <a:spLocks noChangeArrowheads="1"/>
          </p:cNvSpPr>
          <p:nvPr/>
        </p:nvSpPr>
        <p:spPr bwMode="auto">
          <a:xfrm>
            <a:off x="611188" y="5734050"/>
            <a:ext cx="46085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红色的脚掌拨起清清的水波。</a:t>
            </a:r>
          </a:p>
        </p:txBody>
      </p:sp>
      <p:sp>
        <p:nvSpPr>
          <p:cNvPr id="12317" name="Text Box 29"/>
          <p:cNvSpPr txBox="1">
            <a:spLocks noChangeArrowheads="1"/>
          </p:cNvSpPr>
          <p:nvPr/>
        </p:nvSpPr>
        <p:spPr bwMode="auto">
          <a:xfrm>
            <a:off x="684213" y="4652963"/>
            <a:ext cx="47513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雪白的羽毛浮在碧绿的水面上，</a:t>
            </a:r>
            <a:r>
              <a:rPr lang="zh-CN" altLang="en-US">
                <a:solidFill>
                  <a:srgbClr val="000000"/>
                </a:solidFill>
              </a:rPr>
              <a:t> </a:t>
            </a:r>
          </a:p>
        </p:txBody>
      </p:sp>
      <p:pic>
        <p:nvPicPr>
          <p:cNvPr id="12320" name="幸福时光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381750"/>
            <a:ext cx="2444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23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 nodeType="clickPar">
                      <p:stCondLst>
                        <p:cond delay="0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116705" fill="hold"/>
                                        <p:tgtEl>
                                          <p:spTgt spid="123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20"/>
                  </p:tgtEl>
                </p:cond>
              </p:nextCondLst>
            </p:seq>
            <p:audio>
              <p:cMediaNode>
                <p:cTn id="3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320"/>
                </p:tgtEl>
              </p:cMediaNode>
            </p:audio>
          </p:childTnLst>
        </p:cTn>
      </p:par>
    </p:tnLst>
    <p:bldLst>
      <p:bldP spid="12316" grpId="0"/>
      <p:bldP spid="123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609600"/>
            <a:ext cx="5029200" cy="76200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zh-CN" altLang="en-US" sz="44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喵呜体" pitchFamily="2" charset="-122"/>
                <a:ea typeface="方正喵呜体" pitchFamily="2" charset="-122"/>
              </a:rPr>
              <a:t>猜谜语：</a:t>
            </a:r>
          </a:p>
        </p:txBody>
      </p:sp>
      <p:sp>
        <p:nvSpPr>
          <p:cNvPr id="54275" name="TextBox 2"/>
          <p:cNvSpPr txBox="1">
            <a:spLocks noChangeArrowheads="1"/>
          </p:cNvSpPr>
          <p:nvPr/>
        </p:nvSpPr>
        <p:spPr bwMode="auto">
          <a:xfrm>
            <a:off x="2819400" y="1752600"/>
            <a:ext cx="5638800" cy="272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A54163"/>
                </a:solidFill>
                <a:latin typeface="方正喵呜体" pitchFamily="2" charset="-122"/>
                <a:ea typeface="方正喵呜体" pitchFamily="2" charset="-122"/>
              </a:rPr>
              <a:t>耳朵长，尾巴短，</a:t>
            </a:r>
            <a:endParaRPr lang="en-US" altLang="zh-CN" sz="3600" b="1" dirty="0">
              <a:solidFill>
                <a:srgbClr val="A54163"/>
              </a:solidFill>
              <a:latin typeface="方正喵呜体" pitchFamily="2" charset="-122"/>
              <a:ea typeface="方正喵呜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A54163"/>
                </a:solidFill>
                <a:latin typeface="方正喵呜体" pitchFamily="2" charset="-122"/>
                <a:ea typeface="方正喵呜体" pitchFamily="2" charset="-122"/>
              </a:rPr>
              <a:t>红眼睛，白毛衫，</a:t>
            </a:r>
            <a:endParaRPr lang="en-US" altLang="zh-CN" sz="3600" b="1" dirty="0">
              <a:solidFill>
                <a:srgbClr val="A54163"/>
              </a:solidFill>
              <a:latin typeface="方正喵呜体" pitchFamily="2" charset="-122"/>
              <a:ea typeface="方正喵呜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A54163"/>
                </a:solidFill>
                <a:latin typeface="方正喵呜体" pitchFamily="2" charset="-122"/>
                <a:ea typeface="方正喵呜体" pitchFamily="2" charset="-122"/>
              </a:rPr>
              <a:t>三瓣嘴儿胆子小，</a:t>
            </a:r>
            <a:endParaRPr lang="en-US" altLang="zh-CN" sz="3600" b="1" dirty="0">
              <a:solidFill>
                <a:srgbClr val="A54163"/>
              </a:solidFill>
              <a:latin typeface="方正喵呜体" pitchFamily="2" charset="-122"/>
              <a:ea typeface="方正喵呜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A54163"/>
                </a:solidFill>
                <a:latin typeface="方正喵呜体" pitchFamily="2" charset="-122"/>
                <a:ea typeface="方正喵呜体" pitchFamily="2" charset="-122"/>
              </a:rPr>
              <a:t>青菜萝卜吃个饱。</a:t>
            </a:r>
          </a:p>
        </p:txBody>
      </p:sp>
      <p:pic>
        <p:nvPicPr>
          <p:cNvPr id="54276" name="Picture 3" descr="C:\Users\hp\AppData\Roaming\Tencent\Users\397044412\QQ\WinTemp\RichOle\8W9$DY0@9HXS35NGM9{UVS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" y="3184525"/>
            <a:ext cx="21336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1050" y="804863"/>
            <a:ext cx="615315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Box 1"/>
          <p:cNvSpPr txBox="1">
            <a:spLocks noChangeArrowheads="1"/>
          </p:cNvSpPr>
          <p:nvPr/>
        </p:nvSpPr>
        <p:spPr bwMode="auto">
          <a:xfrm>
            <a:off x="611188" y="333375"/>
            <a:ext cx="3600450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400"/>
              <a:t>小兔子乖乖</a:t>
            </a:r>
            <a:r>
              <a:rPr lang="en-US" altLang="zh-CN" sz="4400"/>
              <a:t>,</a:t>
            </a:r>
            <a:r>
              <a:rPr lang="zh-CN" altLang="en-US" sz="4400"/>
              <a:t/>
            </a:r>
            <a:br>
              <a:rPr lang="zh-CN" altLang="en-US" sz="4400"/>
            </a:br>
            <a:r>
              <a:rPr lang="zh-CN" altLang="en-US" sz="4400"/>
              <a:t>把门儿开开。</a:t>
            </a:r>
            <a:br>
              <a:rPr lang="zh-CN" altLang="en-US" sz="4400"/>
            </a:br>
            <a:r>
              <a:rPr lang="zh-CN" altLang="en-US" sz="4400"/>
              <a:t>快点儿开开，</a:t>
            </a:r>
            <a:br>
              <a:rPr lang="zh-CN" altLang="en-US" sz="4400"/>
            </a:br>
            <a:r>
              <a:rPr lang="zh-CN" altLang="en-US" sz="4400"/>
              <a:t>我要进来。</a:t>
            </a:r>
          </a:p>
        </p:txBody>
      </p:sp>
      <p:sp>
        <p:nvSpPr>
          <p:cNvPr id="56323" name="TextBox 3"/>
          <p:cNvSpPr txBox="1">
            <a:spLocks noChangeArrowheads="1"/>
          </p:cNvSpPr>
          <p:nvPr/>
        </p:nvSpPr>
        <p:spPr bwMode="auto">
          <a:xfrm>
            <a:off x="3635375" y="3933825"/>
            <a:ext cx="4608513" cy="210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400"/>
              <a:t>不开</a:t>
            </a:r>
            <a:r>
              <a:rPr lang="en-US" altLang="zh-CN" sz="4400"/>
              <a:t>,</a:t>
            </a:r>
            <a:r>
              <a:rPr lang="zh-CN" altLang="en-US" sz="4400"/>
              <a:t>不开</a:t>
            </a:r>
            <a:r>
              <a:rPr lang="en-US" altLang="zh-CN" sz="4400"/>
              <a:t>,</a:t>
            </a:r>
            <a:r>
              <a:rPr lang="zh-CN" altLang="en-US" sz="4400"/>
              <a:t>我不开</a:t>
            </a:r>
            <a:r>
              <a:rPr lang="en-US" altLang="zh-CN" sz="4400"/>
              <a:t>,</a:t>
            </a:r>
            <a:r>
              <a:rPr lang="zh-CN" altLang="en-US" sz="4400"/>
              <a:t/>
            </a:r>
            <a:br>
              <a:rPr lang="zh-CN" altLang="en-US" sz="4400"/>
            </a:br>
            <a:r>
              <a:rPr lang="zh-CN" altLang="en-US" sz="4400"/>
              <a:t>妈妈没回来，</a:t>
            </a:r>
            <a:br>
              <a:rPr lang="zh-CN" altLang="en-US" sz="4400"/>
            </a:br>
            <a:r>
              <a:rPr lang="zh-CN" altLang="en-US" sz="4400"/>
              <a:t>谁来也不开。</a:t>
            </a:r>
          </a:p>
        </p:txBody>
      </p:sp>
      <p:pic>
        <p:nvPicPr>
          <p:cNvPr id="5632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175" y="0"/>
            <a:ext cx="4500563" cy="386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Box 1"/>
          <p:cNvSpPr txBox="1">
            <a:spLocks noChangeArrowheads="1"/>
          </p:cNvSpPr>
          <p:nvPr/>
        </p:nvSpPr>
        <p:spPr bwMode="auto">
          <a:xfrm>
            <a:off x="611188" y="333375"/>
            <a:ext cx="3600450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400" dirty="0"/>
              <a:t>小兔子乖乖，</a:t>
            </a:r>
            <a:br>
              <a:rPr lang="zh-CN" altLang="en-US" sz="4400" dirty="0"/>
            </a:br>
            <a:r>
              <a:rPr lang="zh-CN" altLang="en-US" sz="4400" dirty="0"/>
              <a:t>把门儿开开，</a:t>
            </a:r>
            <a:br>
              <a:rPr lang="zh-CN" altLang="en-US" sz="4400" dirty="0"/>
            </a:br>
            <a:r>
              <a:rPr lang="zh-CN" altLang="en-US" sz="4400" dirty="0"/>
              <a:t>快点儿开开，</a:t>
            </a:r>
            <a:br>
              <a:rPr lang="zh-CN" altLang="en-US" sz="4400" dirty="0"/>
            </a:br>
            <a:r>
              <a:rPr lang="zh-CN" altLang="en-US" sz="4400" dirty="0"/>
              <a:t>我要进来</a:t>
            </a:r>
            <a:r>
              <a:rPr lang="zh-CN" altLang="en-US" sz="4400" dirty="0" smtClean="0"/>
              <a:t>。 </a:t>
            </a:r>
            <a:endParaRPr lang="zh-CN" altLang="en-US" sz="4400" dirty="0"/>
          </a:p>
        </p:txBody>
      </p:sp>
      <p:sp>
        <p:nvSpPr>
          <p:cNvPr id="57347" name="TextBox 3"/>
          <p:cNvSpPr txBox="1">
            <a:spLocks noChangeArrowheads="1"/>
          </p:cNvSpPr>
          <p:nvPr/>
        </p:nvSpPr>
        <p:spPr bwMode="auto">
          <a:xfrm>
            <a:off x="3240088" y="4221163"/>
            <a:ext cx="5903912" cy="210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400"/>
              <a:t>就开，就开，我就开，</a:t>
            </a:r>
            <a:br>
              <a:rPr lang="zh-CN" altLang="en-US" sz="4400"/>
            </a:br>
            <a:r>
              <a:rPr lang="zh-CN" altLang="en-US" sz="4400"/>
              <a:t>妈妈回来了，</a:t>
            </a:r>
            <a:br>
              <a:rPr lang="zh-CN" altLang="en-US" sz="4400"/>
            </a:br>
            <a:r>
              <a:rPr lang="zh-CN" altLang="en-US" sz="4400"/>
              <a:t>这就把门儿开。</a:t>
            </a:r>
          </a:p>
        </p:txBody>
      </p:sp>
      <p:pic>
        <p:nvPicPr>
          <p:cNvPr id="5734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40200" y="0"/>
            <a:ext cx="3960813" cy="414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5"/>
          <p:cNvSpPr>
            <a:spLocks noGrp="1" noChangeArrowheads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endParaRPr lang="en-US" altLang="zh-CN" smtClean="0"/>
          </a:p>
        </p:txBody>
      </p:sp>
      <p:sp>
        <p:nvSpPr>
          <p:cNvPr id="58371" name="文本框 1"/>
          <p:cNvSpPr txBox="1">
            <a:spLocks noChangeArrowheads="1"/>
          </p:cNvSpPr>
          <p:nvPr/>
        </p:nvSpPr>
        <p:spPr bwMode="auto">
          <a:xfrm>
            <a:off x="1692275" y="1341438"/>
            <a:ext cx="59753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600" b="1"/>
              <a:t>回家和爸爸妈妈一起读故事</a:t>
            </a:r>
            <a:r>
              <a:rPr lang="en-US" altLang="zh-CN" sz="3600" b="1">
                <a:solidFill>
                  <a:srgbClr val="FF0000"/>
                </a:solidFill>
              </a:rPr>
              <a:t>《</a:t>
            </a:r>
            <a:r>
              <a:rPr lang="zh-CN" altLang="en-US" sz="3600" b="1">
                <a:solidFill>
                  <a:srgbClr val="FF0000"/>
                </a:solidFill>
              </a:rPr>
              <a:t>小兔子乖乖</a:t>
            </a:r>
            <a:r>
              <a:rPr lang="en-US" altLang="zh-CN" sz="3600" b="1">
                <a:solidFill>
                  <a:srgbClr val="FF0000"/>
                </a:solidFill>
              </a:rPr>
              <a:t>》</a:t>
            </a:r>
            <a:r>
              <a:rPr lang="zh-CN" altLang="en-US" sz="3600" b="1">
                <a:solidFill>
                  <a:srgbClr val="FF0000"/>
                </a:solidFill>
              </a:rPr>
              <a:t>。</a:t>
            </a:r>
          </a:p>
        </p:txBody>
      </p:sp>
      <p:pic>
        <p:nvPicPr>
          <p:cNvPr id="2" name="Picture 6" descr="http://pic4.nipic.com/20091024/3299013_104655050057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263" y="2349500"/>
            <a:ext cx="2709862" cy="273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5"/>
          <p:cNvSpPr>
            <a:spLocks noGrp="1" noChangeArrowheads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endParaRPr lang="en-US" altLang="zh-CN" smtClean="0"/>
          </a:p>
        </p:txBody>
      </p:sp>
      <p:pic>
        <p:nvPicPr>
          <p:cNvPr id="59395" name="Picture 7" descr="底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57188" y="0"/>
            <a:ext cx="9501188" cy="734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6" name="文本框 4"/>
          <p:cNvSpPr txBox="1">
            <a:spLocks noChangeArrowheads="1"/>
          </p:cNvSpPr>
          <p:nvPr/>
        </p:nvSpPr>
        <p:spPr bwMode="auto">
          <a:xfrm>
            <a:off x="2484438" y="1041400"/>
            <a:ext cx="25193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练一练</a:t>
            </a:r>
          </a:p>
        </p:txBody>
      </p:sp>
      <p:pic>
        <p:nvPicPr>
          <p:cNvPr id="59397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-25400"/>
            <a:ext cx="2073275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36574" y="2922984"/>
            <a:ext cx="7131769" cy="338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3600" b="1" dirty="0"/>
              <a:t>2.</a:t>
            </a:r>
            <a:r>
              <a:rPr lang="zh-CN" altLang="en-US" sz="3600" b="1" dirty="0"/>
              <a:t>鹅 鹅 鹅，</a:t>
            </a:r>
            <a:endParaRPr lang="en-US" altLang="zh-CN" sz="3600" b="1" dirty="0"/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/>
              <a:t>曲</a:t>
            </a:r>
            <a:r>
              <a:rPr lang="zh-CN" altLang="en-US" sz="3600" b="1" dirty="0" smtClean="0"/>
              <a:t>项（    ）（    ）（    ）</a:t>
            </a:r>
            <a:r>
              <a:rPr lang="zh-CN" altLang="en-US" sz="3600" b="1" dirty="0"/>
              <a:t>。</a:t>
            </a:r>
            <a:endParaRPr lang="en-US" altLang="zh-CN" sz="3600" b="1" dirty="0"/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/>
              <a:t>（   </a:t>
            </a:r>
            <a:r>
              <a:rPr lang="zh-CN" altLang="en-US" sz="3600" b="1" dirty="0" smtClean="0"/>
              <a:t> ）（    ）</a:t>
            </a:r>
            <a:r>
              <a:rPr lang="zh-CN" altLang="en-US" sz="3600" b="1" dirty="0"/>
              <a:t>浮绿（    </a:t>
            </a:r>
            <a:r>
              <a:rPr lang="zh-CN" altLang="en-US" sz="3600" b="1" dirty="0" smtClean="0"/>
              <a:t>），</a:t>
            </a:r>
            <a:endParaRPr lang="en-US" altLang="zh-CN" sz="3600" b="1" dirty="0" smtClean="0"/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 smtClean="0"/>
              <a:t>红 </a:t>
            </a:r>
            <a:r>
              <a:rPr lang="zh-CN" altLang="en-US" sz="3600" b="1" dirty="0"/>
              <a:t>掌 拨  清  波。</a:t>
            </a:r>
            <a:endParaRPr lang="en-US" altLang="zh-CN" sz="3600" b="1" dirty="0"/>
          </a:p>
        </p:txBody>
      </p:sp>
      <p:sp>
        <p:nvSpPr>
          <p:cNvPr id="12294" name="文本框 2"/>
          <p:cNvSpPr txBox="1">
            <a:spLocks noChangeArrowheads="1"/>
          </p:cNvSpPr>
          <p:nvPr/>
        </p:nvSpPr>
        <p:spPr bwMode="auto">
          <a:xfrm>
            <a:off x="536575" y="2276872"/>
            <a:ext cx="8139881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600" b="1" dirty="0"/>
              <a:t>1.</a:t>
            </a:r>
            <a:r>
              <a:rPr lang="zh-CN" altLang="en-US" sz="3600" b="1" dirty="0"/>
              <a:t>一（ </a:t>
            </a:r>
            <a:r>
              <a:rPr lang="zh-CN" altLang="en-US" sz="3600" b="1" dirty="0" smtClean="0"/>
              <a:t>）</a:t>
            </a:r>
            <a:r>
              <a:rPr lang="zh-CN" altLang="en-US" sz="3600" b="1" dirty="0"/>
              <a:t>三（ ）五（ ）（ ）八（</a:t>
            </a:r>
            <a:r>
              <a:rPr lang="en-US" altLang="zh-CN" sz="3600" b="1" dirty="0"/>
              <a:t> </a:t>
            </a:r>
            <a:r>
              <a:rPr lang="zh-CN" altLang="en-US" sz="3600" b="1" dirty="0"/>
              <a:t>）十</a:t>
            </a:r>
          </a:p>
        </p:txBody>
      </p:sp>
      <p:sp>
        <p:nvSpPr>
          <p:cNvPr id="59400" name="Rectangle 10"/>
          <p:cNvSpPr>
            <a:spLocks noChangeArrowheads="1"/>
          </p:cNvSpPr>
          <p:nvPr/>
        </p:nvSpPr>
        <p:spPr bwMode="auto">
          <a:xfrm>
            <a:off x="228600" y="5638800"/>
            <a:ext cx="39145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00" dirty="0" smtClean="0">
                <a:solidFill>
                  <a:schemeClr val="bg1"/>
                </a:solidFill>
              </a:rPr>
              <a:t>  </a:t>
            </a:r>
            <a:r>
              <a:rPr lang="zh-CN" altLang="en-US" sz="100" dirty="0">
                <a:solidFill>
                  <a:schemeClr val="bg1"/>
                </a:solidFill>
              </a:rPr>
              <a:t>绿色圃中学资源网</a:t>
            </a:r>
            <a:r>
              <a:rPr lang="en-US" altLang="zh-CN" sz="100" dirty="0">
                <a:solidFill>
                  <a:schemeClr val="bg1"/>
                </a:solidFill>
              </a:rPr>
              <a:t>http://cz.lspjy.com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188913"/>
            <a:ext cx="8229600" cy="1143000"/>
          </a:xfrm>
        </p:spPr>
        <p:txBody>
          <a:bodyPr/>
          <a:lstStyle/>
          <a:p>
            <a:r>
              <a:rPr lang="zh-CN" altLang="en-US" smtClean="0"/>
              <a:t>快乐读书吧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908050"/>
            <a:ext cx="5410200" cy="1108075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4800" b="1" smtClean="0"/>
              <a:t>读书真快乐</a:t>
            </a:r>
          </a:p>
        </p:txBody>
      </p:sp>
      <p:pic>
        <p:nvPicPr>
          <p:cNvPr id="60420" name="Picture 5" descr="005Gn1fHzy6Ud1Xy1CB1d&amp;6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71750" y="1828800"/>
            <a:ext cx="657225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614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614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23388" cy="686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624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624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60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  <a:cs typeface="Verdana" pitchFamily="34" charset="0"/>
              </a:rPr>
              <a:t>我说你做</a:t>
            </a:r>
          </a:p>
        </p:txBody>
      </p:sp>
      <p:sp>
        <p:nvSpPr>
          <p:cNvPr id="34819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764904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zh-CN" altLang="en-US" sz="3600" b="1" dirty="0" smtClean="0">
                <a:solidFill>
                  <a:srgbClr val="0000CC"/>
                </a:solidFill>
              </a:rPr>
              <a:t>游戏规则：</a:t>
            </a:r>
            <a:endParaRPr lang="en-US" altLang="zh-CN" sz="3600" b="1" dirty="0" smtClean="0">
              <a:solidFill>
                <a:srgbClr val="0000CC"/>
              </a:solidFill>
            </a:endParaRPr>
          </a:p>
          <a:p>
            <a:pPr>
              <a:buFont typeface="Wingdings 2" pitchFamily="18" charset="2"/>
              <a:buNone/>
            </a:pPr>
            <a:r>
              <a:rPr lang="en-US" altLang="zh-CN" sz="3600" b="1" dirty="0" smtClean="0">
                <a:solidFill>
                  <a:srgbClr val="0000CC"/>
                </a:solidFill>
              </a:rPr>
              <a:t>1</a:t>
            </a:r>
            <a:r>
              <a:rPr lang="zh-CN" altLang="en-US" sz="3600" b="1" dirty="0" smtClean="0">
                <a:solidFill>
                  <a:srgbClr val="0000CC"/>
                </a:solidFill>
              </a:rPr>
              <a:t>、一个人发指令，其他人做动作。</a:t>
            </a:r>
            <a:endParaRPr lang="en-US" altLang="zh-CN" sz="3600" b="1" dirty="0" smtClean="0">
              <a:solidFill>
                <a:srgbClr val="0000CC"/>
              </a:solidFill>
            </a:endParaRPr>
          </a:p>
          <a:p>
            <a:pPr>
              <a:buFont typeface="Wingdings 2" pitchFamily="18" charset="2"/>
              <a:buNone/>
            </a:pPr>
            <a:r>
              <a:rPr lang="en-US" altLang="zh-CN" sz="3600" b="1" dirty="0" smtClean="0">
                <a:solidFill>
                  <a:srgbClr val="0000CC"/>
                </a:solidFill>
              </a:rPr>
              <a:t>2</a:t>
            </a:r>
            <a:r>
              <a:rPr lang="zh-CN" altLang="en-US" sz="3600" b="1" dirty="0" smtClean="0">
                <a:solidFill>
                  <a:srgbClr val="0000CC"/>
                </a:solidFill>
              </a:rPr>
              <a:t>、大声说，让别人看得见。</a:t>
            </a:r>
            <a:endParaRPr lang="en-US" altLang="zh-CN" sz="3600" b="1" dirty="0" smtClean="0">
              <a:solidFill>
                <a:srgbClr val="0000CC"/>
              </a:solidFill>
            </a:endParaRPr>
          </a:p>
          <a:p>
            <a:pPr>
              <a:buFont typeface="Wingdings 2" pitchFamily="18" charset="2"/>
              <a:buNone/>
            </a:pPr>
            <a:r>
              <a:rPr lang="en-US" altLang="zh-CN" sz="3600" b="1" dirty="0" smtClean="0">
                <a:solidFill>
                  <a:srgbClr val="0000CC"/>
                </a:solidFill>
              </a:rPr>
              <a:t>3</a:t>
            </a:r>
            <a:r>
              <a:rPr lang="zh-CN" altLang="en-US" sz="3600" b="1" dirty="0" smtClean="0">
                <a:solidFill>
                  <a:srgbClr val="0000CC"/>
                </a:solidFill>
              </a:rPr>
              <a:t>、注意听别人说话。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634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6349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645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6451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80928"/>
            <a:ext cx="9144000" cy="1584177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27807" y="980728"/>
            <a:ext cx="6488385" cy="124963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3704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5"/>
          <p:cNvSpPr>
            <a:spLocks noGrp="1" noChangeArrowheads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endParaRPr lang="en-US" altLang="zh-CN" dirty="0" smtClean="0"/>
          </a:p>
        </p:txBody>
      </p:sp>
      <p:pic>
        <p:nvPicPr>
          <p:cNvPr id="36867" name="Picture 7" descr="3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4463" y="23495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8" name="Picture 16" descr="未命名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4438" y="476250"/>
            <a:ext cx="1130300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0" name="Picture 18" descr="未命名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463" y="2349500"/>
            <a:ext cx="1008062" cy="102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1" name="Picture 19" descr="未命名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425" y="908050"/>
            <a:ext cx="1058863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2" name="Picture 20" descr="未命名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22450" y="1535113"/>
            <a:ext cx="1060450" cy="108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3" name="Picture 21" descr="未命名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" y="333375"/>
            <a:ext cx="98901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6" name="Picture 24" descr="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1413" y="2781300"/>
            <a:ext cx="105886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7" name="Picture 25" descr="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5600" y="3213100"/>
            <a:ext cx="1058863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8" name="Picture 26" descr="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2625" y="390525"/>
            <a:ext cx="1058863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9" name="Picture 27" descr="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87925" y="1412875"/>
            <a:ext cx="1058863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00" name="Picture 28" descr="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1341438"/>
            <a:ext cx="1058863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01" name="Picture 29" descr="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333375"/>
            <a:ext cx="1058863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02" name="Picture 30" descr="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8888" y="2420938"/>
            <a:ext cx="105886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03" name="Picture 31" descr="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3938" y="0"/>
            <a:ext cx="105886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04" name="Picture 32" descr="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5825" y="1196975"/>
            <a:ext cx="1058863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05" name="Picture 33" descr="未命名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7050" y="2349500"/>
            <a:ext cx="1076325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06" name="Picture 34" descr="未命名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425" y="2349500"/>
            <a:ext cx="1076325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07" name="Picture 35" descr="未命名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588" y="404813"/>
            <a:ext cx="1076325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09" name="Picture 37" descr="未命名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6600" y="1412875"/>
            <a:ext cx="935038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10" name="Picture 38" descr="未命名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8400" y="2565400"/>
            <a:ext cx="1076325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11" name="Text Box 39"/>
          <p:cNvSpPr txBox="1">
            <a:spLocks noChangeArrowheads="1"/>
          </p:cNvSpPr>
          <p:nvPr/>
        </p:nvSpPr>
        <p:spPr bwMode="auto">
          <a:xfrm>
            <a:off x="7019925" y="2781300"/>
            <a:ext cx="3603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ea typeface="楷体_GB2312" pitchFamily="49" charset="-122"/>
              </a:rPr>
              <a:t>土</a:t>
            </a:r>
          </a:p>
        </p:txBody>
      </p:sp>
      <p:sp>
        <p:nvSpPr>
          <p:cNvPr id="3112" name="Text Box 40"/>
          <p:cNvSpPr txBox="1">
            <a:spLocks noChangeArrowheads="1"/>
          </p:cNvSpPr>
          <p:nvPr/>
        </p:nvSpPr>
        <p:spPr bwMode="auto">
          <a:xfrm>
            <a:off x="6877050" y="782638"/>
            <a:ext cx="28733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ea typeface="楷体_GB2312" pitchFamily="49" charset="-122"/>
              </a:rPr>
              <a:t>人</a:t>
            </a:r>
          </a:p>
        </p:txBody>
      </p:sp>
      <p:sp>
        <p:nvSpPr>
          <p:cNvPr id="3117" name="Text Box 45"/>
          <p:cNvSpPr txBox="1">
            <a:spLocks noChangeArrowheads="1"/>
          </p:cNvSpPr>
          <p:nvPr/>
        </p:nvSpPr>
        <p:spPr bwMode="auto">
          <a:xfrm>
            <a:off x="900113" y="549275"/>
            <a:ext cx="4333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ea typeface="楷体_GB2312" pitchFamily="49" charset="-122"/>
              </a:rPr>
              <a:t>天</a:t>
            </a:r>
          </a:p>
        </p:txBody>
      </p:sp>
      <p:sp>
        <p:nvSpPr>
          <p:cNvPr id="3118" name="Text Box 46"/>
          <p:cNvSpPr txBox="1">
            <a:spLocks noChangeArrowheads="1"/>
          </p:cNvSpPr>
          <p:nvPr/>
        </p:nvSpPr>
        <p:spPr bwMode="auto">
          <a:xfrm>
            <a:off x="2700338" y="765175"/>
            <a:ext cx="5048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ea typeface="楷体_GB2312" pitchFamily="49" charset="-122"/>
              </a:rPr>
              <a:t>火</a:t>
            </a:r>
          </a:p>
        </p:txBody>
      </p:sp>
      <p:sp>
        <p:nvSpPr>
          <p:cNvPr id="3125" name="Text Box 53"/>
          <p:cNvSpPr txBox="1">
            <a:spLocks noChangeArrowheads="1"/>
          </p:cNvSpPr>
          <p:nvPr/>
        </p:nvSpPr>
        <p:spPr bwMode="auto">
          <a:xfrm>
            <a:off x="3779838" y="333375"/>
            <a:ext cx="6477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ea typeface="楷体_GB2312" pitchFamily="49" charset="-122"/>
              </a:rPr>
              <a:t>木</a:t>
            </a:r>
          </a:p>
        </p:txBody>
      </p:sp>
      <p:sp>
        <p:nvSpPr>
          <p:cNvPr id="3126" name="Text Box 54"/>
          <p:cNvSpPr txBox="1">
            <a:spLocks noChangeArrowheads="1"/>
          </p:cNvSpPr>
          <p:nvPr/>
        </p:nvSpPr>
        <p:spPr bwMode="auto">
          <a:xfrm>
            <a:off x="5132388" y="1692275"/>
            <a:ext cx="5048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ea typeface="楷体_GB2312" pitchFamily="49" charset="-122"/>
              </a:rPr>
              <a:t>地</a:t>
            </a:r>
          </a:p>
        </p:txBody>
      </p:sp>
      <p:sp>
        <p:nvSpPr>
          <p:cNvPr id="3129" name="Text Box 57"/>
          <p:cNvSpPr txBox="1">
            <a:spLocks noChangeArrowheads="1"/>
          </p:cNvSpPr>
          <p:nvPr/>
        </p:nvSpPr>
        <p:spPr bwMode="auto">
          <a:xfrm>
            <a:off x="458788" y="1700213"/>
            <a:ext cx="5048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ea typeface="楷体_GB2312" pitchFamily="49" charset="-122"/>
              </a:rPr>
              <a:t>口</a:t>
            </a:r>
          </a:p>
        </p:txBody>
      </p:sp>
      <p:sp>
        <p:nvSpPr>
          <p:cNvPr id="3131" name="Text Box 59"/>
          <p:cNvSpPr txBox="1">
            <a:spLocks noChangeArrowheads="1"/>
          </p:cNvSpPr>
          <p:nvPr/>
        </p:nvSpPr>
        <p:spPr bwMode="auto">
          <a:xfrm>
            <a:off x="2627313" y="3087688"/>
            <a:ext cx="5762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ea typeface="楷体_GB2312" pitchFamily="49" charset="-122"/>
              </a:rPr>
              <a:t>金</a:t>
            </a:r>
          </a:p>
        </p:txBody>
      </p:sp>
      <p:pic>
        <p:nvPicPr>
          <p:cNvPr id="36895" name="图片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7463" y="3663950"/>
            <a:ext cx="2139951" cy="313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Text Box 59"/>
          <p:cNvSpPr txBox="1">
            <a:spLocks noChangeArrowheads="1"/>
          </p:cNvSpPr>
          <p:nvPr/>
        </p:nvSpPr>
        <p:spPr bwMode="auto">
          <a:xfrm flipH="1">
            <a:off x="1454150" y="2708275"/>
            <a:ext cx="66833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ea typeface="楷体_GB2312" pitchFamily="49" charset="-122"/>
              </a:rPr>
              <a:t>日</a:t>
            </a:r>
          </a:p>
        </p:txBody>
      </p:sp>
      <p:sp>
        <p:nvSpPr>
          <p:cNvPr id="49" name="Text Box 59"/>
          <p:cNvSpPr txBox="1">
            <a:spLocks noChangeArrowheads="1"/>
          </p:cNvSpPr>
          <p:nvPr/>
        </p:nvSpPr>
        <p:spPr bwMode="auto">
          <a:xfrm>
            <a:off x="3863975" y="3014663"/>
            <a:ext cx="57626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ea typeface="楷体_GB2312" pitchFamily="49" charset="-122"/>
              </a:rPr>
              <a:t>月</a:t>
            </a:r>
          </a:p>
        </p:txBody>
      </p:sp>
      <p:sp>
        <p:nvSpPr>
          <p:cNvPr id="50" name="Text Box 59"/>
          <p:cNvSpPr txBox="1">
            <a:spLocks noChangeArrowheads="1"/>
          </p:cNvSpPr>
          <p:nvPr/>
        </p:nvSpPr>
        <p:spPr bwMode="auto">
          <a:xfrm>
            <a:off x="5634038" y="3563938"/>
            <a:ext cx="5762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ea typeface="楷体_GB2312" pitchFamily="49" charset="-122"/>
              </a:rPr>
              <a:t>水</a:t>
            </a:r>
          </a:p>
        </p:txBody>
      </p:sp>
      <p:sp>
        <p:nvSpPr>
          <p:cNvPr id="51" name="Text Box 59"/>
          <p:cNvSpPr txBox="1">
            <a:spLocks noChangeArrowheads="1"/>
          </p:cNvSpPr>
          <p:nvPr/>
        </p:nvSpPr>
        <p:spPr bwMode="auto">
          <a:xfrm>
            <a:off x="7451725" y="1535113"/>
            <a:ext cx="57626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ea typeface="楷体_GB2312" pitchFamily="49" charset="-122"/>
              </a:rPr>
              <a:t>云</a:t>
            </a:r>
          </a:p>
        </p:txBody>
      </p:sp>
      <p:sp>
        <p:nvSpPr>
          <p:cNvPr id="52" name="Text Box 59"/>
          <p:cNvSpPr txBox="1">
            <a:spLocks noChangeArrowheads="1"/>
          </p:cNvSpPr>
          <p:nvPr/>
        </p:nvSpPr>
        <p:spPr bwMode="auto">
          <a:xfrm>
            <a:off x="6115050" y="1133475"/>
            <a:ext cx="57626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ea typeface="楷体_GB2312" pitchFamily="49" charset="-122"/>
              </a:rPr>
              <a:t>雨</a:t>
            </a:r>
          </a:p>
        </p:txBody>
      </p:sp>
      <p:sp>
        <p:nvSpPr>
          <p:cNvPr id="53" name="Text Box 59"/>
          <p:cNvSpPr txBox="1">
            <a:spLocks noChangeArrowheads="1"/>
          </p:cNvSpPr>
          <p:nvPr/>
        </p:nvSpPr>
        <p:spPr bwMode="auto">
          <a:xfrm>
            <a:off x="2003425" y="1812925"/>
            <a:ext cx="57626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ea typeface="楷体_GB2312" pitchFamily="49" charset="-122"/>
              </a:rPr>
              <a:t>雪</a:t>
            </a:r>
          </a:p>
        </p:txBody>
      </p:sp>
      <p:sp>
        <p:nvSpPr>
          <p:cNvPr id="54" name="Text Box 59"/>
          <p:cNvSpPr txBox="1">
            <a:spLocks noChangeArrowheads="1"/>
          </p:cNvSpPr>
          <p:nvPr/>
        </p:nvSpPr>
        <p:spPr bwMode="auto">
          <a:xfrm>
            <a:off x="1773238" y="660400"/>
            <a:ext cx="5778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ea typeface="楷体_GB2312" pitchFamily="49" charset="-122"/>
              </a:rPr>
              <a:t>风</a:t>
            </a:r>
          </a:p>
        </p:txBody>
      </p:sp>
      <p:sp>
        <p:nvSpPr>
          <p:cNvPr id="55" name="Text Box 59"/>
          <p:cNvSpPr txBox="1">
            <a:spLocks noChangeArrowheads="1"/>
          </p:cNvSpPr>
          <p:nvPr/>
        </p:nvSpPr>
        <p:spPr bwMode="auto">
          <a:xfrm>
            <a:off x="3332163" y="1700213"/>
            <a:ext cx="5762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ea typeface="楷体_GB2312" pitchFamily="49" charset="-122"/>
              </a:rPr>
              <a:t>花</a:t>
            </a:r>
          </a:p>
        </p:txBody>
      </p:sp>
      <p:sp>
        <p:nvSpPr>
          <p:cNvPr id="56" name="Text Box 59"/>
          <p:cNvSpPr txBox="1">
            <a:spLocks noChangeArrowheads="1"/>
          </p:cNvSpPr>
          <p:nvPr/>
        </p:nvSpPr>
        <p:spPr bwMode="auto">
          <a:xfrm>
            <a:off x="4695825" y="725488"/>
            <a:ext cx="57626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ea typeface="楷体_GB2312" pitchFamily="49" charset="-122"/>
              </a:rPr>
              <a:t>鸟</a:t>
            </a:r>
          </a:p>
        </p:txBody>
      </p:sp>
      <p:sp>
        <p:nvSpPr>
          <p:cNvPr id="57" name="Text Box 59"/>
          <p:cNvSpPr txBox="1">
            <a:spLocks noChangeArrowheads="1"/>
          </p:cNvSpPr>
          <p:nvPr/>
        </p:nvSpPr>
        <p:spPr bwMode="auto">
          <a:xfrm>
            <a:off x="4894263" y="2600325"/>
            <a:ext cx="5762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ea typeface="楷体_GB2312" pitchFamily="49" charset="-122"/>
              </a:rPr>
              <a:t>鱼</a:t>
            </a:r>
          </a:p>
        </p:txBody>
      </p:sp>
      <p:sp>
        <p:nvSpPr>
          <p:cNvPr id="58" name="Text Box 59"/>
          <p:cNvSpPr txBox="1">
            <a:spLocks noChangeArrowheads="1"/>
          </p:cNvSpPr>
          <p:nvPr/>
        </p:nvSpPr>
        <p:spPr bwMode="auto">
          <a:xfrm>
            <a:off x="6084888" y="2708275"/>
            <a:ext cx="5762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ea typeface="楷体_GB2312" pitchFamily="49" charset="-122"/>
              </a:rPr>
              <a:t>虫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0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0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3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30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11" grpId="0"/>
      <p:bldP spid="3112" grpId="0"/>
      <p:bldP spid="3117" grpId="0"/>
      <p:bldP spid="3118" grpId="0"/>
      <p:bldP spid="3125" grpId="0"/>
      <p:bldP spid="3126" grpId="0"/>
      <p:bldP spid="3129" grpId="0"/>
      <p:bldP spid="3131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文本框 1"/>
          <p:cNvSpPr txBox="1">
            <a:spLocks noChangeArrowheads="1"/>
          </p:cNvSpPr>
          <p:nvPr/>
        </p:nvSpPr>
        <p:spPr bwMode="auto">
          <a:xfrm>
            <a:off x="2267744" y="1268760"/>
            <a:ext cx="4895850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400" b="1" dirty="0">
                <a:latin typeface="华文楷体" pitchFamily="2" charset="-122"/>
                <a:ea typeface="华文楷体" pitchFamily="2" charset="-122"/>
              </a:rPr>
              <a:t>一片两片三四片，</a:t>
            </a:r>
            <a:endParaRPr lang="en-US" altLang="zh-CN" sz="4400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4400" b="1" dirty="0">
                <a:latin typeface="华文楷体" pitchFamily="2" charset="-122"/>
                <a:ea typeface="华文楷体" pitchFamily="2" charset="-122"/>
              </a:rPr>
              <a:t>五片六片七八片。</a:t>
            </a:r>
            <a:endParaRPr lang="en-US" altLang="zh-CN" sz="4400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4400" b="1" dirty="0">
                <a:latin typeface="华文楷体" pitchFamily="2" charset="-122"/>
                <a:ea typeface="华文楷体" pitchFamily="2" charset="-122"/>
              </a:rPr>
              <a:t>九片十片无数片，</a:t>
            </a:r>
            <a:endParaRPr lang="en-US" altLang="zh-CN" sz="4400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4400" b="1" dirty="0">
                <a:latin typeface="华文楷体" pitchFamily="2" charset="-122"/>
                <a:ea typeface="华文楷体" pitchFamily="2" charset="-122"/>
              </a:rPr>
              <a:t>飞入水中都不见。</a:t>
            </a:r>
            <a:endParaRPr lang="en-US" altLang="zh-CN" sz="44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2854251" y="4725144"/>
            <a:ext cx="5761037" cy="1439863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7892" name="文本框 3"/>
          <p:cNvSpPr txBox="1">
            <a:spLocks noChangeArrowheads="1"/>
          </p:cNvSpPr>
          <p:nvPr/>
        </p:nvSpPr>
        <p:spPr bwMode="auto">
          <a:xfrm>
            <a:off x="3214612" y="5111428"/>
            <a:ext cx="50403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FF"/>
                </a:solidFill>
              </a:rPr>
              <a:t>同学们，知道谜底是什么吗？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41356" y="1412776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38914" name="Picture 7" descr="底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57188" y="-242888"/>
            <a:ext cx="9501188" cy="734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5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115888"/>
            <a:ext cx="2536825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813" y="981075"/>
            <a:ext cx="5889625" cy="409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644775" y="5516563"/>
            <a:ext cx="45053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zh-CN" sz="280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zh-CN" altLang="en-US" sz="3600">
                <a:solidFill>
                  <a:srgbClr val="FF0000"/>
                </a:solidFill>
                <a:latin typeface="Calibri" pitchFamily="34" charset="0"/>
              </a:rPr>
              <a:t>谜底：雪</a:t>
            </a:r>
            <a:r>
              <a:rPr lang="en-US" altLang="zh-CN" sz="3600">
                <a:solidFill>
                  <a:srgbClr val="FF0000"/>
                </a:solidFill>
                <a:latin typeface="Calibri" pitchFamily="34" charset="0"/>
              </a:rPr>
              <a:t>(xuě)</a:t>
            </a:r>
            <a:r>
              <a:rPr lang="zh-CN" altLang="en-US" sz="36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花</a:t>
            </a:r>
            <a:r>
              <a:rPr lang="en-US" altLang="zh-CN" sz="36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(huā)</a:t>
            </a:r>
            <a:endParaRPr lang="en-US" altLang="zh-CN" sz="36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文本框 1"/>
          <p:cNvSpPr txBox="1">
            <a:spLocks noChangeArrowheads="1"/>
          </p:cNvSpPr>
          <p:nvPr/>
        </p:nvSpPr>
        <p:spPr bwMode="auto">
          <a:xfrm>
            <a:off x="2555875" y="908050"/>
            <a:ext cx="4895850" cy="402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44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一片两片三四片，</a:t>
            </a:r>
            <a:endParaRPr lang="en-US" altLang="zh-CN" sz="44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五片六片七八片。</a:t>
            </a:r>
            <a:endParaRPr lang="en-US" altLang="zh-CN" sz="44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九片十片无数片，</a:t>
            </a:r>
            <a:endParaRPr lang="en-US" altLang="zh-CN" sz="44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飞入水中都不见。</a:t>
            </a:r>
            <a:endParaRPr lang="en-US" altLang="zh-CN" sz="44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7" descr="底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09550" y="0"/>
            <a:ext cx="9501188" cy="734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2166938"/>
            <a:ext cx="2087563" cy="380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Rectangle 1"/>
          <p:cNvSpPr>
            <a:spLocks noChangeArrowheads="1"/>
          </p:cNvSpPr>
          <p:nvPr/>
        </p:nvSpPr>
        <p:spPr bwMode="auto">
          <a:xfrm>
            <a:off x="3563938" y="3525838"/>
            <a:ext cx="3662362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3600" b="1" dirty="0" err="1">
                <a:solidFill>
                  <a:srgbClr val="0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liù</a:t>
            </a:r>
            <a:r>
              <a:rPr lang="en-US" altLang="zh-CN" sz="3600" b="1" dirty="0">
                <a:solidFill>
                  <a:srgbClr val="0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sz="3600" b="1" dirty="0" err="1">
                <a:solidFill>
                  <a:srgbClr val="0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qī</a:t>
            </a:r>
            <a:r>
              <a:rPr lang="en-US" altLang="zh-CN" sz="3600" b="1" dirty="0">
                <a:solidFill>
                  <a:srgbClr val="0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sz="3600" b="1" dirty="0" err="1">
                <a:solidFill>
                  <a:srgbClr val="0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bā</a:t>
            </a:r>
            <a:r>
              <a:rPr lang="en-US" altLang="zh-CN" sz="3600" b="1" dirty="0">
                <a:solidFill>
                  <a:srgbClr val="0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sz="3600" b="1" dirty="0" err="1">
                <a:solidFill>
                  <a:srgbClr val="0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jiǔ</a:t>
            </a:r>
            <a:r>
              <a:rPr lang="en-US" altLang="zh-CN" sz="3600" b="1" dirty="0">
                <a:solidFill>
                  <a:srgbClr val="0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sz="3600" b="1" dirty="0" err="1">
                <a:solidFill>
                  <a:srgbClr val="0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shí</a:t>
            </a:r>
            <a:endParaRPr lang="en-US" altLang="zh-CN" sz="3600" b="1" dirty="0">
              <a:solidFill>
                <a:srgbClr val="00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zh-CN" altLang="en-US" sz="54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Arial Unicode MS" pitchFamily="34" charset="-122"/>
              </a:rPr>
              <a:t>六七八九十</a:t>
            </a:r>
            <a:endParaRPr lang="en-US" altLang="zh-CN" sz="54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73" name="矩形 8"/>
          <p:cNvSpPr>
            <a:spLocks noChangeArrowheads="1"/>
          </p:cNvSpPr>
          <p:nvPr/>
        </p:nvSpPr>
        <p:spPr bwMode="auto">
          <a:xfrm>
            <a:off x="3457575" y="2100263"/>
            <a:ext cx="5834063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 dirty="0" err="1">
                <a:solidFill>
                  <a:srgbClr val="0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yī</a:t>
            </a:r>
            <a:r>
              <a:rPr lang="en-US" altLang="zh-CN" sz="3600" b="1" dirty="0">
                <a:solidFill>
                  <a:srgbClr val="0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</a:t>
            </a:r>
            <a:r>
              <a:rPr lang="en-US" altLang="zh-CN" sz="3600" b="1" dirty="0" err="1">
                <a:solidFill>
                  <a:srgbClr val="0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èr</a:t>
            </a:r>
            <a:r>
              <a:rPr lang="en-US" altLang="zh-CN" sz="3600" b="1" dirty="0">
                <a:solidFill>
                  <a:srgbClr val="0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sz="3600" b="1" dirty="0" err="1">
                <a:solidFill>
                  <a:srgbClr val="0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sān</a:t>
            </a:r>
            <a:r>
              <a:rPr lang="en-US" altLang="zh-CN" sz="3600" b="1" dirty="0">
                <a:solidFill>
                  <a:srgbClr val="0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sz="3600" b="1" dirty="0" err="1">
                <a:solidFill>
                  <a:srgbClr val="0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sì</a:t>
            </a:r>
            <a:r>
              <a:rPr lang="en-US" altLang="zh-CN" sz="3600" b="1" dirty="0">
                <a:solidFill>
                  <a:srgbClr val="0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sz="3600" b="1" dirty="0" err="1">
                <a:solidFill>
                  <a:srgbClr val="0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wǔ</a:t>
            </a:r>
            <a:endParaRPr lang="en-US" altLang="zh-CN" sz="3600" b="1" dirty="0">
              <a:solidFill>
                <a:srgbClr val="00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eaLnBrk="1" hangingPunct="1"/>
            <a:r>
              <a:rPr lang="zh-CN" altLang="en-US" sz="54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一二三四五</a:t>
            </a:r>
            <a:endParaRPr lang="en-US" altLang="zh-CN" sz="54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椭圆形标注 9"/>
          <p:cNvSpPr/>
          <p:nvPr/>
        </p:nvSpPr>
        <p:spPr>
          <a:xfrm>
            <a:off x="684213" y="744538"/>
            <a:ext cx="4895850" cy="1268412"/>
          </a:xfrm>
          <a:prstGeom prst="wedgeEllipseCallou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600" b="1" dirty="0">
                <a:solidFill>
                  <a:srgbClr val="FF00FF"/>
                </a:solidFill>
              </a:rPr>
              <a:t>你会数数了吗？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717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6" name="Group 2"/>
          <p:cNvGrpSpPr>
            <a:grpSpLocks/>
          </p:cNvGrpSpPr>
          <p:nvPr/>
        </p:nvGrpSpPr>
        <p:grpSpPr bwMode="auto">
          <a:xfrm>
            <a:off x="1042988" y="1700213"/>
            <a:ext cx="3327400" cy="3168650"/>
            <a:chOff x="1200" y="240"/>
            <a:chExt cx="3744" cy="3744"/>
          </a:xfrm>
        </p:grpSpPr>
        <p:sp>
          <p:nvSpPr>
            <p:cNvPr id="41994" name="Rectangle 3"/>
            <p:cNvSpPr>
              <a:spLocks noChangeArrowheads="1"/>
            </p:cNvSpPr>
            <p:nvPr/>
          </p:nvSpPr>
          <p:spPr bwMode="auto">
            <a:xfrm>
              <a:off x="1200" y="240"/>
              <a:ext cx="3744" cy="3744"/>
            </a:xfrm>
            <a:prstGeom prst="rect">
              <a:avLst/>
            </a:prstGeom>
            <a:noFill/>
            <a:ln w="38100">
              <a:solidFill>
                <a:srgbClr val="3366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995" name="Line 4"/>
            <p:cNvSpPr>
              <a:spLocks noChangeShapeType="1"/>
            </p:cNvSpPr>
            <p:nvPr/>
          </p:nvSpPr>
          <p:spPr bwMode="auto">
            <a:xfrm>
              <a:off x="1200" y="2112"/>
              <a:ext cx="3744" cy="0"/>
            </a:xfrm>
            <a:prstGeom prst="line">
              <a:avLst/>
            </a:prstGeom>
            <a:noFill/>
            <a:ln w="38100">
              <a:solidFill>
                <a:srgbClr val="3366FF"/>
              </a:solidFill>
              <a:prstDash val="lg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6" name="Line 5"/>
            <p:cNvSpPr>
              <a:spLocks noChangeShapeType="1"/>
            </p:cNvSpPr>
            <p:nvPr/>
          </p:nvSpPr>
          <p:spPr bwMode="auto">
            <a:xfrm rot="-5400000">
              <a:off x="1201" y="2111"/>
              <a:ext cx="3744" cy="1"/>
            </a:xfrm>
            <a:prstGeom prst="line">
              <a:avLst/>
            </a:prstGeom>
            <a:noFill/>
            <a:ln w="38100">
              <a:solidFill>
                <a:srgbClr val="3366FF"/>
              </a:solidFill>
              <a:prstDash val="lg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8134" name="Text Box 12"/>
          <p:cNvSpPr txBox="1">
            <a:spLocks noChangeArrowheads="1"/>
          </p:cNvSpPr>
          <p:nvPr/>
        </p:nvSpPr>
        <p:spPr bwMode="auto">
          <a:xfrm>
            <a:off x="1282700" y="1576388"/>
            <a:ext cx="2851150" cy="329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0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八</a:t>
            </a:r>
          </a:p>
        </p:txBody>
      </p:sp>
      <p:grpSp>
        <p:nvGrpSpPr>
          <p:cNvPr id="41988" name="Group 8"/>
          <p:cNvGrpSpPr>
            <a:grpSpLocks/>
          </p:cNvGrpSpPr>
          <p:nvPr/>
        </p:nvGrpSpPr>
        <p:grpSpPr bwMode="auto">
          <a:xfrm>
            <a:off x="5148263" y="1700213"/>
            <a:ext cx="3346450" cy="3162300"/>
            <a:chOff x="1200" y="240"/>
            <a:chExt cx="3744" cy="3787"/>
          </a:xfrm>
        </p:grpSpPr>
        <p:sp>
          <p:nvSpPr>
            <p:cNvPr id="41991" name="Rectangle 9"/>
            <p:cNvSpPr>
              <a:spLocks noChangeArrowheads="1"/>
            </p:cNvSpPr>
            <p:nvPr/>
          </p:nvSpPr>
          <p:spPr bwMode="auto">
            <a:xfrm>
              <a:off x="1200" y="240"/>
              <a:ext cx="3744" cy="3787"/>
            </a:xfrm>
            <a:prstGeom prst="rect">
              <a:avLst/>
            </a:prstGeom>
            <a:noFill/>
            <a:ln w="38100">
              <a:solidFill>
                <a:srgbClr val="3366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992" name="Line 10"/>
            <p:cNvSpPr>
              <a:spLocks noChangeShapeType="1"/>
            </p:cNvSpPr>
            <p:nvPr/>
          </p:nvSpPr>
          <p:spPr bwMode="auto">
            <a:xfrm>
              <a:off x="1200" y="2112"/>
              <a:ext cx="3744" cy="0"/>
            </a:xfrm>
            <a:prstGeom prst="line">
              <a:avLst/>
            </a:prstGeom>
            <a:noFill/>
            <a:ln w="38100">
              <a:solidFill>
                <a:srgbClr val="3366FF"/>
              </a:solidFill>
              <a:prstDash val="lg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3" name="Line 11"/>
            <p:cNvSpPr>
              <a:spLocks noChangeShapeType="1"/>
            </p:cNvSpPr>
            <p:nvPr/>
          </p:nvSpPr>
          <p:spPr bwMode="auto">
            <a:xfrm rot="-5400000">
              <a:off x="1201" y="2111"/>
              <a:ext cx="3744" cy="1"/>
            </a:xfrm>
            <a:prstGeom prst="line">
              <a:avLst/>
            </a:prstGeom>
            <a:noFill/>
            <a:ln w="38100">
              <a:solidFill>
                <a:srgbClr val="3366FF"/>
              </a:solidFill>
              <a:prstDash val="lg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8139" name="Text Box 13"/>
          <p:cNvSpPr txBox="1">
            <a:spLocks noChangeArrowheads="1"/>
          </p:cNvSpPr>
          <p:nvPr/>
        </p:nvSpPr>
        <p:spPr bwMode="auto">
          <a:xfrm>
            <a:off x="5364163" y="1746250"/>
            <a:ext cx="2852737" cy="329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0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十</a:t>
            </a:r>
          </a:p>
        </p:txBody>
      </p:sp>
      <p:sp>
        <p:nvSpPr>
          <p:cNvPr id="41990" name="标题 1"/>
          <p:cNvSpPr txBox="1">
            <a:spLocks/>
          </p:cNvSpPr>
          <p:nvPr/>
        </p:nvSpPr>
        <p:spPr bwMode="auto">
          <a:xfrm>
            <a:off x="1258888" y="333375"/>
            <a:ext cx="7705725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b="1">
                <a:solidFill>
                  <a:srgbClr val="FFFFFF"/>
                </a:solidFill>
                <a:latin typeface="Calibri" pitchFamily="34" charset="0"/>
              </a:rPr>
              <a:t>指导书写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4" grpId="0"/>
      <p:bldP spid="48139" grpId="0"/>
    </p:bld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第一PPT模板网-WWW.1PPT.COM 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第一PPT模板网-WWW.1PPT.COM  ">
  <a:themeElements>
    <a:clrScheme name="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 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第一PPT模板网-WWW.1PPT.COM  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942</Words>
  <Application>Microsoft Office PowerPoint</Application>
  <PresentationFormat>全屏显示(4:3)</PresentationFormat>
  <Paragraphs>169</Paragraphs>
  <Slides>32</Slides>
  <Notes>2</Notes>
  <HiddenSlides>0</HiddenSlides>
  <MMClips>2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32</vt:i4>
      </vt:variant>
    </vt:vector>
  </HeadingPairs>
  <TitlesOfParts>
    <vt:vector size="56" baseType="lpstr">
      <vt:lpstr>Arial</vt:lpstr>
      <vt:lpstr>宋体</vt:lpstr>
      <vt:lpstr>Calibri</vt:lpstr>
      <vt:lpstr>Franklin Gothic Medium</vt:lpstr>
      <vt:lpstr>微软雅黑</vt:lpstr>
      <vt:lpstr>Franklin Gothic Book</vt:lpstr>
      <vt:lpstr>黑体</vt:lpstr>
      <vt:lpstr>Wingdings 2</vt:lpstr>
      <vt:lpstr>方正喵呜体</vt:lpstr>
      <vt:lpstr>华文琥珀</vt:lpstr>
      <vt:lpstr>Verdana</vt:lpstr>
      <vt:lpstr>隶书</vt:lpstr>
      <vt:lpstr>华文隶书</vt:lpstr>
      <vt:lpstr>楷体_GB2312</vt:lpstr>
      <vt:lpstr>华文楷体</vt:lpstr>
      <vt:lpstr>Times New Roman</vt:lpstr>
      <vt:lpstr>Arial Unicode MS</vt:lpstr>
      <vt:lpstr>楷体</vt:lpstr>
      <vt:lpstr>幼圆</vt:lpstr>
      <vt:lpstr>第一PPT模板网-WWW.1PPT.COM</vt:lpstr>
      <vt:lpstr>第一PPT模板网-WWW.1PPT.COM </vt:lpstr>
      <vt:lpstr>第一PPT模板网-WWW.1PPT.COM  </vt:lpstr>
      <vt:lpstr> 第一PPT模板网-WWW.1PPT.COM</vt:lpstr>
      <vt:lpstr>第一PPT模板网-WWW.1PPT.COM   </vt:lpstr>
      <vt:lpstr>PowerPoint 演示文稿</vt:lpstr>
      <vt:lpstr>PowerPoint 演示文稿</vt:lpstr>
      <vt:lpstr>我说你做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快乐读书吧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:description>第一PPT模板网-WWW.1PPT.COM_x000d_
</dc:description>
  <cp:lastModifiedBy>微软用户</cp:lastModifiedBy>
  <cp:revision>22</cp:revision>
  <dcterms:modified xsi:type="dcterms:W3CDTF">2016-12-21T02:34:34Z</dcterms:modified>
  <cp:category>第一PPT模板网-WWW.1PPT.COM</cp:category>
</cp:coreProperties>
</file>